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6" r:id="rId3"/>
    <p:sldMasterId id="2147483683" r:id="rId4"/>
  </p:sldMasterIdLst>
  <p:notesMasterIdLst>
    <p:notesMasterId r:id="rId6"/>
  </p:notesMasterIdLst>
  <p:sldIdLst>
    <p:sldId id="256" r:id="rId5"/>
    <p:sldId id="618" r:id="rId7"/>
    <p:sldId id="621" r:id="rId8"/>
    <p:sldId id="673" r:id="rId9"/>
    <p:sldId id="672" r:id="rId10"/>
    <p:sldId id="649" r:id="rId11"/>
    <p:sldId id="650" r:id="rId12"/>
    <p:sldId id="654" r:id="rId13"/>
    <p:sldId id="667" r:id="rId14"/>
    <p:sldId id="675" r:id="rId15"/>
    <p:sldId id="674" r:id="rId16"/>
    <p:sldId id="657" r:id="rId17"/>
    <p:sldId id="671" r:id="rId18"/>
    <p:sldId id="676" r:id="rId19"/>
    <p:sldId id="677" r:id="rId20"/>
    <p:sldId id="669" r:id="rId21"/>
    <p:sldId id="662" r:id="rId22"/>
    <p:sldId id="679" r:id="rId23"/>
    <p:sldId id="686" r:id="rId24"/>
    <p:sldId id="685" r:id="rId25"/>
    <p:sldId id="680" r:id="rId26"/>
    <p:sldId id="683" r:id="rId27"/>
    <p:sldId id="684" r:id="rId28"/>
    <p:sldId id="681" r:id="rId29"/>
    <p:sldId id="663" r:id="rId30"/>
    <p:sldId id="659" r:id="rId31"/>
    <p:sldId id="66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6CD"/>
    <a:srgbClr val="C731D7"/>
    <a:srgbClr val="F1CBF5"/>
    <a:srgbClr val="DAE3F3"/>
    <a:srgbClr val="FFFFFF"/>
    <a:srgbClr val="70130B"/>
    <a:srgbClr val="F2F2F2"/>
    <a:srgbClr val="990000"/>
    <a:srgbClr val="BB271A"/>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596" autoAdjust="0"/>
  </p:normalViewPr>
  <p:slideViewPr>
    <p:cSldViewPr snapToGrid="0" snapToObjects="1">
      <p:cViewPr varScale="1">
        <p:scale>
          <a:sx n="101" d="100"/>
          <a:sy n="101" d="100"/>
        </p:scale>
        <p:origin x="23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6BE1A-EBEC-6E4F-B3D0-9EEBE249050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A0B27-4EE5-6442-9424-7A0329C3AC2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p:txBody>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AFA0B27-4EE5-6442-9424-7A0329C3AC2A}" type="slidenum">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圆角矩形 6"/>
          <p:cNvSpPr/>
          <p:nvPr userDrawn="1"/>
        </p:nvSpPr>
        <p:spPr>
          <a:xfrm>
            <a:off x="697752" y="1076326"/>
            <a:ext cx="10796495" cy="247967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矩形 8"/>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485899" y="2983971"/>
            <a:ext cx="9144000" cy="1113896"/>
          </a:xfrm>
        </p:spPr>
        <p:txBody>
          <a:bodyPr>
            <a:normAutofit/>
          </a:bodyPr>
          <a:lstStyle>
            <a:lvl1pPr marL="0" indent="0" algn="ctr">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z="1800" dirty="0">
                <a:latin typeface="Adobe Heiti Std R" panose="020B0400000000000000" pitchFamily="34" charset="-128"/>
                <a:ea typeface="Adobe Heiti Std R" panose="020B0400000000000000" pitchFamily="34" charset="-128"/>
              </a:rPr>
              <a:t>单击此处编辑母版作者信息样式</a:t>
            </a:r>
            <a:endParaRPr lang="zh-CN" altLang="en-US" sz="1800" dirty="0">
              <a:effectLst/>
              <a:latin typeface="Adobe Heiti Std R" panose="020B0400000000000000" pitchFamily="34" charset="-128"/>
              <a:ea typeface="Adobe Heiti Std R" panose="020B0400000000000000" pitchFamily="34" charset="-128"/>
            </a:endParaRPr>
          </a:p>
        </p:txBody>
      </p:sp>
      <p:sp>
        <p:nvSpPr>
          <p:cNvPr id="7" name="圆角矩形 6"/>
          <p:cNvSpPr/>
          <p:nvPr userDrawn="1"/>
        </p:nvSpPr>
        <p:spPr>
          <a:xfrm>
            <a:off x="812798" y="1402663"/>
            <a:ext cx="10521244" cy="105833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2" name="标题 1"/>
          <p:cNvSpPr>
            <a:spLocks noGrp="1"/>
          </p:cNvSpPr>
          <p:nvPr>
            <p:ph type="ctrTitle"/>
          </p:nvPr>
        </p:nvSpPr>
        <p:spPr>
          <a:xfrm>
            <a:off x="1524000" y="1579813"/>
            <a:ext cx="9144000" cy="848376"/>
          </a:xfrm>
        </p:spPr>
        <p:txBody>
          <a:bodyPr anchor="ctr">
            <a:normAutofit/>
          </a:bodyPr>
          <a:lstStyle>
            <a:lvl1pPr algn="ctr">
              <a:defRPr sz="2800">
                <a:solidFill>
                  <a:schemeClr val="accent3"/>
                </a:solidFill>
              </a:defRPr>
            </a:lvl1pPr>
          </a:lstStyle>
          <a:p>
            <a:r>
              <a:rPr kumimoji="1" lang="zh-CN" altLang="en-US"/>
              <a:t>单击此处编辑母版标题样式</a:t>
            </a: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
        <p:nvSpPr>
          <p:cNvPr id="6" name="内容占位符 2"/>
          <p:cNvSpPr>
            <a:spLocks noGrp="1"/>
          </p:cNvSpPr>
          <p:nvPr>
            <p:ph idx="1" hasCustomPrompt="1"/>
          </p:nvPr>
        </p:nvSpPr>
        <p:spPr>
          <a:xfrm>
            <a:off x="838200" y="1205345"/>
            <a:ext cx="10515600" cy="4971618"/>
          </a:xfrm>
        </p:spPr>
        <p:txBody>
          <a:bodyPr/>
          <a:lstStyle>
            <a:lvl1pPr marL="273050" indent="-273050">
              <a:buFont typeface="Wingdings" panose="05000000000000000000" pitchFamily="2" charset="2"/>
              <a:buChar char="Ø"/>
              <a:defRPr/>
            </a:lvl1pPr>
          </a:lstStyle>
          <a:p>
            <a:r>
              <a:rPr kumimoji="1" lang="zh-CN" altLang="en-US" dirty="0"/>
              <a:t>编辑母版文本样式
第二级
第三级
第四级
第五级</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13"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3" name="内容占位符 2"/>
          <p:cNvSpPr>
            <a:spLocks noGrp="1"/>
          </p:cNvSpPr>
          <p:nvPr>
            <p:ph sz="half" idx="1" hasCustomPrompt="1"/>
          </p:nvPr>
        </p:nvSpPr>
        <p:spPr>
          <a:xfrm>
            <a:off x="838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4" name="内容占位符 3"/>
          <p:cNvSpPr>
            <a:spLocks noGrp="1"/>
          </p:cNvSpPr>
          <p:nvPr>
            <p:ph sz="half" idx="2" hasCustomPrompt="1"/>
          </p:nvPr>
        </p:nvSpPr>
        <p:spPr>
          <a:xfrm>
            <a:off x="6172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17" name="矩形 1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9" y="2505075"/>
            <a:ext cx="5157787"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dirty="0"/>
            </a:lvl1pPr>
          </a:lstStyle>
          <a:p>
            <a:pPr marL="273050" lvl="0" indent="-273050"/>
            <a:r>
              <a:rPr kumimoji="1" lang="zh-CN" altLang="en-US" dirty="0"/>
              <a:t>编辑母版文本样式
第二级
第三级
第四级
第五级</a:t>
            </a:r>
            <a:endParaRPr kumimoji="1" lang="zh-CN" altLang="en-US" dirty="0"/>
          </a:p>
        </p:txBody>
      </p:sp>
      <p:sp>
        <p:nvSpPr>
          <p:cNvPr id="5" name="文本占位符 4"/>
          <p:cNvSpPr>
            <a:spLocks noGrp="1"/>
          </p:cNvSpPr>
          <p:nvPr>
            <p:ph type="body" sz="quarter" idx="3" hasCustomPrompt="1"/>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2" y="2505075"/>
            <a:ext cx="5183188"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9"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3"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sp>
        <p:nvSpPr>
          <p:cNvPr id="14" name="矩形 13"/>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3" name="竖排文字占位符 2"/>
          <p:cNvSpPr>
            <a:spLocks noGrp="1"/>
          </p:cNvSpPr>
          <p:nvPr>
            <p:ph type="body" orient="vert" idx="1" hasCustomPrompt="1"/>
          </p:nvPr>
        </p:nvSpPr>
        <p:spPr>
          <a:xfrm>
            <a:off x="838200" y="1193803"/>
            <a:ext cx="10515600" cy="4983163"/>
          </a:xfrm>
        </p:spPr>
        <p:txBody>
          <a:bodyPr vert="eaVert"/>
          <a:lstStyle>
            <a:lvl1pPr marL="273050" indent="-273050">
              <a:buFont typeface="Wingdings" panose="05000000000000000000" pitchFamily="2" charset="2"/>
              <a:buChar char="Ø"/>
              <a:defRPr/>
            </a:lvl1pPr>
          </a:lstStyle>
          <a:p>
            <a:r>
              <a:rPr kumimoji="1" lang="zh-CN" altLang="en-US"/>
              <a:t>编辑母版文本样式
第二级
第三级
第四级
第五级</a:t>
            </a:r>
            <a:endParaRPr kumimoji="1" lang="zh-CN" altLang="en-US"/>
          </a:p>
        </p:txBody>
      </p:sp>
      <p:sp>
        <p:nvSpPr>
          <p:cNvPr id="6"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 name="圆角矩形 6"/>
          <p:cNvSpPr/>
          <p:nvPr userDrawn="1"/>
        </p:nvSpPr>
        <p:spPr>
          <a:xfrm>
            <a:off x="697752" y="1076326"/>
            <a:ext cx="10796495" cy="247967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7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7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74"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75" name="Footer Placeholder 4"/>
          <p:cNvSpPr>
            <a:spLocks noGrp="1"/>
          </p:cNvSpPr>
          <p:nvPr>
            <p:ph type="ftr" sz="quarter" idx="11"/>
          </p:nvPr>
        </p:nvSpPr>
        <p:spPr/>
        <p:txBody>
          <a:bodyPr/>
          <a:lstStyle/>
          <a:p>
            <a:endParaRPr lang="en-US" dirty="0"/>
          </a:p>
        </p:txBody>
      </p:sp>
      <p:sp>
        <p:nvSpPr>
          <p:cNvPr id="76"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118"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119"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20"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121" name="Footer Placeholder 4"/>
          <p:cNvSpPr>
            <a:spLocks noGrp="1"/>
          </p:cNvSpPr>
          <p:nvPr>
            <p:ph type="ftr" sz="quarter" idx="11"/>
          </p:nvPr>
        </p:nvSpPr>
        <p:spPr/>
        <p:txBody>
          <a:bodyPr/>
          <a:lstStyle/>
          <a:p>
            <a:endParaRPr lang="en-US" dirty="0"/>
          </a:p>
        </p:txBody>
      </p:sp>
      <p:sp>
        <p:nvSpPr>
          <p:cNvPr id="122"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Content Placeholder 2"/>
          <p:cNvSpPr>
            <a:spLocks noGrp="1"/>
          </p:cNvSpPr>
          <p:nvPr>
            <p:ph idx="1"/>
          </p:nvPr>
        </p:nvSpPr>
        <p:spPr>
          <a:xfrm>
            <a:off x="838200" y="1434354"/>
            <a:ext cx="10515600" cy="474260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
        <p:nvSpPr>
          <p:cNvPr id="8"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124" name="Content Placeholder 2"/>
          <p:cNvSpPr>
            <a:spLocks noGrp="1"/>
          </p:cNvSpPr>
          <p:nvPr>
            <p:ph sz="half" idx="1"/>
          </p:nvPr>
        </p:nvSpPr>
        <p:spPr>
          <a:xfrm>
            <a:off x="838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25" name="Content Placeholder 3"/>
          <p:cNvSpPr>
            <a:spLocks noGrp="1"/>
          </p:cNvSpPr>
          <p:nvPr>
            <p:ph sz="half" idx="2"/>
          </p:nvPr>
        </p:nvSpPr>
        <p:spPr>
          <a:xfrm>
            <a:off x="6172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26"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27" name="Footer Placeholder 5"/>
          <p:cNvSpPr>
            <a:spLocks noGrp="1"/>
          </p:cNvSpPr>
          <p:nvPr>
            <p:ph type="ftr" sz="quarter" idx="11"/>
          </p:nvPr>
        </p:nvSpPr>
        <p:spPr/>
        <p:txBody>
          <a:bodyPr/>
          <a:lstStyle/>
          <a:p>
            <a:endParaRPr lang="en-US" dirty="0"/>
          </a:p>
        </p:txBody>
      </p:sp>
      <p:sp>
        <p:nvSpPr>
          <p:cNvPr id="128" name="Slide Number Placeholder 6"/>
          <p:cNvSpPr>
            <a:spLocks noGrp="1"/>
          </p:cNvSpPr>
          <p:nvPr>
            <p:ph type="sldNum" sz="quarter" idx="12"/>
          </p:nvPr>
        </p:nvSpPr>
        <p:spPr/>
        <p:txBody>
          <a:bodyPr/>
          <a:lstStyle/>
          <a:p>
            <a:fld id="{48F63A3B-78C7-47BE-AE5E-E10140E04643}" type="slidenum">
              <a:rPr/>
            </a:fld>
            <a:endParaRPr lang="en-US" dirty="0"/>
          </a:p>
        </p:txBody>
      </p:sp>
      <p:sp>
        <p:nvSpPr>
          <p:cNvPr id="129"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131" name="Text Placeholder 2"/>
          <p:cNvSpPr>
            <a:spLocks noGrp="1"/>
          </p:cNvSpPr>
          <p:nvPr>
            <p:ph type="body" idx="1"/>
          </p:nvPr>
        </p:nvSpPr>
        <p:spPr>
          <a:xfrm>
            <a:off x="839788" y="143547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2" name="Content Placeholder 3"/>
          <p:cNvSpPr>
            <a:spLocks noGrp="1"/>
          </p:cNvSpPr>
          <p:nvPr>
            <p:ph sz="half" idx="2"/>
          </p:nvPr>
        </p:nvSpPr>
        <p:spPr>
          <a:xfrm>
            <a:off x="839788" y="2359210"/>
            <a:ext cx="5157787"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3" name="Text Placeholder 4"/>
          <p:cNvSpPr>
            <a:spLocks noGrp="1"/>
          </p:cNvSpPr>
          <p:nvPr>
            <p:ph type="body" sz="quarter" idx="3"/>
          </p:nvPr>
        </p:nvSpPr>
        <p:spPr>
          <a:xfrm>
            <a:off x="6172200" y="143547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4" name="Content Placeholder 5"/>
          <p:cNvSpPr>
            <a:spLocks noGrp="1"/>
          </p:cNvSpPr>
          <p:nvPr>
            <p:ph sz="quarter" idx="4"/>
          </p:nvPr>
        </p:nvSpPr>
        <p:spPr>
          <a:xfrm>
            <a:off x="6172200" y="2359210"/>
            <a:ext cx="5183188"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5" name="Date Placeholder 6"/>
          <p:cNvSpPr>
            <a:spLocks noGrp="1"/>
          </p:cNvSpPr>
          <p:nvPr>
            <p:ph type="dt" sz="half" idx="10"/>
          </p:nvPr>
        </p:nvSpPr>
        <p:spPr/>
        <p:txBody>
          <a:bodyPr/>
          <a:lstStyle/>
          <a:p>
            <a:fld id="{C764DE79-268F-4C1A-8933-263129D2AF90}" type="datetimeFigureOut">
              <a:rPr lang="zh-CN" altLang="en-US"/>
            </a:fld>
            <a:endParaRPr lang="en-US" dirty="0"/>
          </a:p>
        </p:txBody>
      </p:sp>
      <p:sp>
        <p:nvSpPr>
          <p:cNvPr id="136" name="Footer Placeholder 7"/>
          <p:cNvSpPr>
            <a:spLocks noGrp="1"/>
          </p:cNvSpPr>
          <p:nvPr>
            <p:ph type="ftr" sz="quarter" idx="11"/>
          </p:nvPr>
        </p:nvSpPr>
        <p:spPr/>
        <p:txBody>
          <a:bodyPr/>
          <a:lstStyle/>
          <a:p>
            <a:endParaRPr lang="en-US" dirty="0"/>
          </a:p>
        </p:txBody>
      </p:sp>
      <p:sp>
        <p:nvSpPr>
          <p:cNvPr id="137" name="Slide Number Placeholder 8"/>
          <p:cNvSpPr>
            <a:spLocks noGrp="1"/>
          </p:cNvSpPr>
          <p:nvPr>
            <p:ph type="sldNum" sz="quarter" idx="12"/>
          </p:nvPr>
        </p:nvSpPr>
        <p:spPr/>
        <p:txBody>
          <a:bodyPr/>
          <a:lstStyle/>
          <a:p>
            <a:fld id="{48F63A3B-78C7-47BE-AE5E-E10140E04643}" type="slidenum">
              <a:rPr/>
            </a:fld>
            <a:endParaRPr lang="en-US" dirty="0"/>
          </a:p>
        </p:txBody>
      </p:sp>
      <p:sp>
        <p:nvSpPr>
          <p:cNvPr id="138" name="矩形 11"/>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9"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141" name="矩形 7"/>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42" name="Title 1"/>
          <p:cNvSpPr>
            <a:spLocks noGrp="1"/>
          </p:cNvSpPr>
          <p:nvPr>
            <p:ph type="title"/>
          </p:nvPr>
        </p:nvSpPr>
        <p:spPr/>
        <p:txBody>
          <a:bodyPr/>
          <a:lstStyle/>
          <a:p>
            <a:r>
              <a:rPr lang="zh-CN" altLang="en-US"/>
              <a:t>单击此处编辑母版标题样式</a:t>
            </a:r>
            <a:endParaRPr lang="en-US" dirty="0"/>
          </a:p>
        </p:txBody>
      </p:sp>
      <p:sp>
        <p:nvSpPr>
          <p:cNvPr id="143" name="Date Placeholder 2"/>
          <p:cNvSpPr>
            <a:spLocks noGrp="1"/>
          </p:cNvSpPr>
          <p:nvPr>
            <p:ph type="dt" sz="half" idx="10"/>
          </p:nvPr>
        </p:nvSpPr>
        <p:spPr/>
        <p:txBody>
          <a:bodyPr/>
          <a:lstStyle/>
          <a:p>
            <a:fld id="{C764DE79-268F-4C1A-8933-263129D2AF90}" type="datetimeFigureOut">
              <a:rPr lang="zh-CN" altLang="en-US"/>
            </a:fld>
            <a:endParaRPr lang="en-US" dirty="0"/>
          </a:p>
        </p:txBody>
      </p:sp>
      <p:sp>
        <p:nvSpPr>
          <p:cNvPr id="144" name="Footer Placeholder 3"/>
          <p:cNvSpPr>
            <a:spLocks noGrp="1"/>
          </p:cNvSpPr>
          <p:nvPr>
            <p:ph type="ftr" sz="quarter" idx="11"/>
          </p:nvPr>
        </p:nvSpPr>
        <p:spPr/>
        <p:txBody>
          <a:bodyPr/>
          <a:lstStyle/>
          <a:p>
            <a:endParaRPr lang="en-US" dirty="0"/>
          </a:p>
        </p:txBody>
      </p:sp>
      <p:sp>
        <p:nvSpPr>
          <p:cNvPr id="145" name="Slide Number Placeholder 4"/>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147" name="Date Placeholder 1"/>
          <p:cNvSpPr>
            <a:spLocks noGrp="1"/>
          </p:cNvSpPr>
          <p:nvPr>
            <p:ph type="dt" sz="half" idx="10"/>
          </p:nvPr>
        </p:nvSpPr>
        <p:spPr/>
        <p:txBody>
          <a:bodyPr/>
          <a:lstStyle/>
          <a:p>
            <a:fld id="{C764DE79-268F-4C1A-8933-263129D2AF90}" type="datetimeFigureOut">
              <a:rPr lang="zh-CN" altLang="en-US"/>
            </a:fld>
            <a:endParaRPr lang="en-US" dirty="0"/>
          </a:p>
        </p:txBody>
      </p:sp>
      <p:sp>
        <p:nvSpPr>
          <p:cNvPr id="148" name="Footer Placeholder 2"/>
          <p:cNvSpPr>
            <a:spLocks noGrp="1"/>
          </p:cNvSpPr>
          <p:nvPr>
            <p:ph type="ftr" sz="quarter" idx="11"/>
          </p:nvPr>
        </p:nvSpPr>
        <p:spPr/>
        <p:txBody>
          <a:bodyPr/>
          <a:lstStyle/>
          <a:p>
            <a:endParaRPr lang="en-US" dirty="0"/>
          </a:p>
        </p:txBody>
      </p:sp>
      <p:sp>
        <p:nvSpPr>
          <p:cNvPr id="149" name="Slide Number Placeholder 3"/>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151"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52"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5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54"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55" name="Footer Placeholder 5"/>
          <p:cNvSpPr>
            <a:spLocks noGrp="1"/>
          </p:cNvSpPr>
          <p:nvPr>
            <p:ph type="ftr" sz="quarter" idx="11"/>
          </p:nvPr>
        </p:nvSpPr>
        <p:spPr/>
        <p:txBody>
          <a:bodyPr/>
          <a:lstStyle/>
          <a:p>
            <a:endParaRPr lang="en-US" dirty="0"/>
          </a:p>
        </p:txBody>
      </p:sp>
      <p:sp>
        <p:nvSpPr>
          <p:cNvPr id="156" name="Slide Number Placeholder 6"/>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158"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59"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6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61"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62" name="Footer Placeholder 5"/>
          <p:cNvSpPr>
            <a:spLocks noGrp="1"/>
          </p:cNvSpPr>
          <p:nvPr>
            <p:ph type="ftr" sz="quarter" idx="11"/>
          </p:nvPr>
        </p:nvSpPr>
        <p:spPr/>
        <p:txBody>
          <a:bodyPr/>
          <a:lstStyle/>
          <a:p>
            <a:endParaRPr lang="en-US" dirty="0"/>
          </a:p>
        </p:txBody>
      </p:sp>
      <p:sp>
        <p:nvSpPr>
          <p:cNvPr id="163" name="Slide Number Placeholder 6"/>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165" name="矩形 8"/>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66" name="Title 1"/>
          <p:cNvSpPr>
            <a:spLocks noGrp="1"/>
          </p:cNvSpPr>
          <p:nvPr>
            <p:ph type="title"/>
          </p:nvPr>
        </p:nvSpPr>
        <p:spPr/>
        <p:txBody>
          <a:bodyPr/>
          <a:lstStyle/>
          <a:p>
            <a:r>
              <a:rPr lang="zh-CN" altLang="en-US"/>
              <a:t>单击此处编辑母版标题样式</a:t>
            </a:r>
            <a:endParaRPr lang="en-US" dirty="0"/>
          </a:p>
        </p:txBody>
      </p:sp>
      <p:sp>
        <p:nvSpPr>
          <p:cNvPr id="167"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68"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169" name="Footer Placeholder 4"/>
          <p:cNvSpPr>
            <a:spLocks noGrp="1"/>
          </p:cNvSpPr>
          <p:nvPr>
            <p:ph type="ftr" sz="quarter" idx="11"/>
          </p:nvPr>
        </p:nvSpPr>
        <p:spPr/>
        <p:txBody>
          <a:bodyPr/>
          <a:lstStyle/>
          <a:p>
            <a:endParaRPr lang="en-US" dirty="0"/>
          </a:p>
        </p:txBody>
      </p:sp>
      <p:sp>
        <p:nvSpPr>
          <p:cNvPr id="170"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85"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86"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7"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88" name="Footer Placeholder 4"/>
          <p:cNvSpPr>
            <a:spLocks noGrp="1"/>
          </p:cNvSpPr>
          <p:nvPr>
            <p:ph type="ftr" sz="quarter" idx="11"/>
          </p:nvPr>
        </p:nvSpPr>
        <p:spPr/>
        <p:txBody>
          <a:bodyPr/>
          <a:lstStyle/>
          <a:p>
            <a:endParaRPr lang="en-US" dirty="0"/>
          </a:p>
        </p:txBody>
      </p:sp>
      <p:sp>
        <p:nvSpPr>
          <p:cNvPr id="89"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91" name="副标题 2"/>
          <p:cNvSpPr>
            <a:spLocks noGrp="1"/>
          </p:cNvSpPr>
          <p:nvPr>
            <p:ph type="subTitle" idx="1" hasCustomPrompt="1"/>
          </p:nvPr>
        </p:nvSpPr>
        <p:spPr>
          <a:xfrm>
            <a:off x="1485899" y="2983971"/>
            <a:ext cx="9144000" cy="1113896"/>
          </a:xfrm>
        </p:spPr>
        <p:txBody>
          <a:bodyPr>
            <a:normAutofit/>
          </a:bodyPr>
          <a:lstStyle>
            <a:lvl1pPr marL="0" indent="0" algn="ctr">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z="1800" dirty="0">
                <a:latin typeface="Adobe Heiti Std R" panose="020B0400000000000000" pitchFamily="34" charset="-128"/>
                <a:ea typeface="Adobe Heiti Std R" panose="020B0400000000000000" pitchFamily="34" charset="-128"/>
              </a:rPr>
              <a:t>单击此处编辑母版作者信息样式</a:t>
            </a:r>
            <a:endParaRPr lang="zh-CN" altLang="en-US" sz="1800" dirty="0">
              <a:effectLst/>
              <a:latin typeface="Adobe Heiti Std R" panose="020B0400000000000000" pitchFamily="34" charset="-128"/>
              <a:ea typeface="Adobe Heiti Std R" panose="020B0400000000000000" pitchFamily="34" charset="-128"/>
            </a:endParaRPr>
          </a:p>
        </p:txBody>
      </p:sp>
      <p:sp>
        <p:nvSpPr>
          <p:cNvPr id="92" name="圆角矩形 6"/>
          <p:cNvSpPr/>
          <p:nvPr userDrawn="1"/>
        </p:nvSpPr>
        <p:spPr>
          <a:xfrm>
            <a:off x="812798" y="1402663"/>
            <a:ext cx="10521244" cy="105833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93" name="标题 1"/>
          <p:cNvSpPr>
            <a:spLocks noGrp="1"/>
          </p:cNvSpPr>
          <p:nvPr>
            <p:ph type="ctrTitle"/>
          </p:nvPr>
        </p:nvSpPr>
        <p:spPr>
          <a:xfrm>
            <a:off x="1524000" y="1579813"/>
            <a:ext cx="9144000" cy="848376"/>
          </a:xfrm>
        </p:spPr>
        <p:txBody>
          <a:bodyPr anchor="ctr">
            <a:normAutofit/>
          </a:bodyPr>
          <a:lstStyle>
            <a:lvl1pPr algn="ctr">
              <a:defRPr sz="2800">
                <a:solidFill>
                  <a:schemeClr val="accent3"/>
                </a:solidFill>
              </a:defRPr>
            </a:lvl1pPr>
          </a:lstStyle>
          <a:p>
            <a:r>
              <a:rPr kumimoji="1" lang="zh-CN" altLang="en-US"/>
              <a:t>单击此处编辑母版标题样式</a:t>
            </a:r>
            <a:endParaRPr kumimoji="1"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95" name="矩形 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6"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
        <p:nvSpPr>
          <p:cNvPr id="97" name="内容占位符 2"/>
          <p:cNvSpPr>
            <a:spLocks noGrp="1"/>
          </p:cNvSpPr>
          <p:nvPr>
            <p:ph idx="1" hasCustomPrompt="1"/>
          </p:nvPr>
        </p:nvSpPr>
        <p:spPr>
          <a:xfrm>
            <a:off x="838200" y="1205345"/>
            <a:ext cx="10515600" cy="4971618"/>
          </a:xfrm>
        </p:spPr>
        <p:txBody>
          <a:bodyPr/>
          <a:lstStyle>
            <a:lvl1pPr marL="273050" indent="-273050">
              <a:buFont typeface="Wingdings" panose="05000000000000000000" pitchFamily="2" charset="2"/>
              <a:buChar char="Ø"/>
              <a:defRPr/>
            </a:lvl1pPr>
          </a:lstStyle>
          <a:p>
            <a:r>
              <a:rPr kumimoji="1" lang="zh-CN" altLang="en-US" dirty="0"/>
              <a:t>编辑母版文本样式
第二级
第三级
第四级
第五级</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两栏内容">
    <p:spTree>
      <p:nvGrpSpPr>
        <p:cNvPr id="1" name=""/>
        <p:cNvGrpSpPr/>
        <p:nvPr/>
      </p:nvGrpSpPr>
      <p:grpSpPr>
        <a:xfrm>
          <a:off x="0" y="0"/>
          <a:ext cx="0" cy="0"/>
          <a:chOff x="0" y="0"/>
          <a:chExt cx="0" cy="0"/>
        </a:xfrm>
      </p:grpSpPr>
      <p:sp>
        <p:nvSpPr>
          <p:cNvPr id="99"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00" name="内容占位符 2"/>
          <p:cNvSpPr>
            <a:spLocks noGrp="1"/>
          </p:cNvSpPr>
          <p:nvPr>
            <p:ph sz="half" idx="1" hasCustomPrompt="1"/>
          </p:nvPr>
        </p:nvSpPr>
        <p:spPr>
          <a:xfrm>
            <a:off x="838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1" name="内容占位符 3"/>
          <p:cNvSpPr>
            <a:spLocks noGrp="1"/>
          </p:cNvSpPr>
          <p:nvPr>
            <p:ph sz="half" idx="2" hasCustomPrompt="1"/>
          </p:nvPr>
        </p:nvSpPr>
        <p:spPr>
          <a:xfrm>
            <a:off x="6172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2"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104" name="矩形 1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05" name="文本占位符 2"/>
          <p:cNvSpPr>
            <a:spLocks noGrp="1"/>
          </p:cNvSpPr>
          <p:nvPr>
            <p:ph type="body" idx="1" hasCustomPrompt="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106" name="内容占位符 3"/>
          <p:cNvSpPr>
            <a:spLocks noGrp="1"/>
          </p:cNvSpPr>
          <p:nvPr>
            <p:ph sz="half" idx="2" hasCustomPrompt="1"/>
          </p:nvPr>
        </p:nvSpPr>
        <p:spPr>
          <a:xfrm>
            <a:off x="839789" y="2505075"/>
            <a:ext cx="5157787"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dirty="0"/>
            </a:lvl1pPr>
          </a:lstStyle>
          <a:p>
            <a:pPr marL="273050" lvl="0" indent="-273050"/>
            <a:r>
              <a:rPr kumimoji="1" lang="zh-CN" altLang="en-US" dirty="0"/>
              <a:t>编辑母版文本样式
第二级
第三级
第四级
第五级</a:t>
            </a:r>
            <a:endParaRPr kumimoji="1" lang="zh-CN" altLang="en-US" dirty="0"/>
          </a:p>
        </p:txBody>
      </p:sp>
      <p:sp>
        <p:nvSpPr>
          <p:cNvPr id="107" name="文本占位符 4"/>
          <p:cNvSpPr>
            <a:spLocks noGrp="1"/>
          </p:cNvSpPr>
          <p:nvPr>
            <p:ph type="body" sz="quarter" idx="3" hasCustomPrompt="1"/>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108" name="内容占位符 5"/>
          <p:cNvSpPr>
            <a:spLocks noGrp="1"/>
          </p:cNvSpPr>
          <p:nvPr>
            <p:ph sz="quarter" idx="4" hasCustomPrompt="1"/>
          </p:nvPr>
        </p:nvSpPr>
        <p:spPr>
          <a:xfrm>
            <a:off x="6172202" y="2505075"/>
            <a:ext cx="5183188"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9"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111"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2"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标题和竖排文字">
    <p:spTree>
      <p:nvGrpSpPr>
        <p:cNvPr id="1" name=""/>
        <p:cNvGrpSpPr/>
        <p:nvPr/>
      </p:nvGrpSpPr>
      <p:grpSpPr>
        <a:xfrm>
          <a:off x="0" y="0"/>
          <a:ext cx="0" cy="0"/>
          <a:chOff x="0" y="0"/>
          <a:chExt cx="0" cy="0"/>
        </a:xfrm>
      </p:grpSpPr>
      <p:sp>
        <p:nvSpPr>
          <p:cNvPr id="114" name="矩形 13"/>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5" name="竖排文字占位符 2"/>
          <p:cNvSpPr>
            <a:spLocks noGrp="1"/>
          </p:cNvSpPr>
          <p:nvPr>
            <p:ph type="body" orient="vert" idx="1" hasCustomPrompt="1"/>
          </p:nvPr>
        </p:nvSpPr>
        <p:spPr>
          <a:xfrm>
            <a:off x="838200" y="1193803"/>
            <a:ext cx="10515600" cy="4983163"/>
          </a:xfrm>
        </p:spPr>
        <p:txBody>
          <a:bodyPr vert="eaVert"/>
          <a:lstStyle>
            <a:lvl1pPr marL="273050" indent="-273050">
              <a:buFont typeface="Wingdings" panose="05000000000000000000" pitchFamily="2" charset="2"/>
              <a:buChar char="Ø"/>
              <a:defRPr/>
            </a:lvl1pPr>
          </a:lstStyle>
          <a:p>
            <a:r>
              <a:rPr kumimoji="1" lang="zh-CN" altLang="en-US"/>
              <a:t>编辑母版文本样式
第二级
第三级
第四级
第五级</a:t>
            </a:r>
            <a:endParaRPr kumimoji="1" lang="zh-CN" altLang="en-US"/>
          </a:p>
        </p:txBody>
      </p:sp>
      <p:sp>
        <p:nvSpPr>
          <p:cNvPr id="116"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 name="圆角矩形 6"/>
          <p:cNvSpPr/>
          <p:nvPr userDrawn="1"/>
        </p:nvSpPr>
        <p:spPr>
          <a:xfrm>
            <a:off x="697752" y="1076326"/>
            <a:ext cx="10796495" cy="247967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7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7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74"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75" name="Footer Placeholder 4"/>
          <p:cNvSpPr>
            <a:spLocks noGrp="1"/>
          </p:cNvSpPr>
          <p:nvPr>
            <p:ph type="ftr" sz="quarter" idx="11"/>
          </p:nvPr>
        </p:nvSpPr>
        <p:spPr/>
        <p:txBody>
          <a:bodyPr/>
          <a:lstStyle/>
          <a:p>
            <a:endParaRPr lang="en-US" dirty="0"/>
          </a:p>
        </p:txBody>
      </p:sp>
      <p:sp>
        <p:nvSpPr>
          <p:cNvPr id="76"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118"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119"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20"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121" name="Footer Placeholder 4"/>
          <p:cNvSpPr>
            <a:spLocks noGrp="1"/>
          </p:cNvSpPr>
          <p:nvPr>
            <p:ph type="ftr" sz="quarter" idx="11"/>
          </p:nvPr>
        </p:nvSpPr>
        <p:spPr/>
        <p:txBody>
          <a:bodyPr/>
          <a:lstStyle/>
          <a:p>
            <a:endParaRPr lang="en-US" dirty="0"/>
          </a:p>
        </p:txBody>
      </p:sp>
      <p:sp>
        <p:nvSpPr>
          <p:cNvPr id="122"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124" name="Content Placeholder 2"/>
          <p:cNvSpPr>
            <a:spLocks noGrp="1"/>
          </p:cNvSpPr>
          <p:nvPr>
            <p:ph sz="half" idx="1"/>
          </p:nvPr>
        </p:nvSpPr>
        <p:spPr>
          <a:xfrm>
            <a:off x="838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25" name="Content Placeholder 3"/>
          <p:cNvSpPr>
            <a:spLocks noGrp="1"/>
          </p:cNvSpPr>
          <p:nvPr>
            <p:ph sz="half" idx="2"/>
          </p:nvPr>
        </p:nvSpPr>
        <p:spPr>
          <a:xfrm>
            <a:off x="6172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26"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27" name="Footer Placeholder 5"/>
          <p:cNvSpPr>
            <a:spLocks noGrp="1"/>
          </p:cNvSpPr>
          <p:nvPr>
            <p:ph type="ftr" sz="quarter" idx="11"/>
          </p:nvPr>
        </p:nvSpPr>
        <p:spPr/>
        <p:txBody>
          <a:bodyPr/>
          <a:lstStyle/>
          <a:p>
            <a:endParaRPr lang="en-US" dirty="0"/>
          </a:p>
        </p:txBody>
      </p:sp>
      <p:sp>
        <p:nvSpPr>
          <p:cNvPr id="128" name="Slide Number Placeholder 6"/>
          <p:cNvSpPr>
            <a:spLocks noGrp="1"/>
          </p:cNvSpPr>
          <p:nvPr>
            <p:ph type="sldNum" sz="quarter" idx="12"/>
          </p:nvPr>
        </p:nvSpPr>
        <p:spPr/>
        <p:txBody>
          <a:bodyPr/>
          <a:lstStyle/>
          <a:p>
            <a:fld id="{48F63A3B-78C7-47BE-AE5E-E10140E04643}" type="slidenum">
              <a:rPr/>
            </a:fld>
            <a:endParaRPr lang="en-US" dirty="0"/>
          </a:p>
        </p:txBody>
      </p:sp>
      <p:sp>
        <p:nvSpPr>
          <p:cNvPr id="129"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131" name="Text Placeholder 2"/>
          <p:cNvSpPr>
            <a:spLocks noGrp="1"/>
          </p:cNvSpPr>
          <p:nvPr>
            <p:ph type="body" idx="1"/>
          </p:nvPr>
        </p:nvSpPr>
        <p:spPr>
          <a:xfrm>
            <a:off x="839788" y="143547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2" name="Content Placeholder 3"/>
          <p:cNvSpPr>
            <a:spLocks noGrp="1"/>
          </p:cNvSpPr>
          <p:nvPr>
            <p:ph sz="half" idx="2"/>
          </p:nvPr>
        </p:nvSpPr>
        <p:spPr>
          <a:xfrm>
            <a:off x="839788" y="2359210"/>
            <a:ext cx="5157787"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3" name="Text Placeholder 4"/>
          <p:cNvSpPr>
            <a:spLocks noGrp="1"/>
          </p:cNvSpPr>
          <p:nvPr>
            <p:ph type="body" sz="quarter" idx="3"/>
          </p:nvPr>
        </p:nvSpPr>
        <p:spPr>
          <a:xfrm>
            <a:off x="6172200" y="143547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4" name="Content Placeholder 5"/>
          <p:cNvSpPr>
            <a:spLocks noGrp="1"/>
          </p:cNvSpPr>
          <p:nvPr>
            <p:ph sz="quarter" idx="4"/>
          </p:nvPr>
        </p:nvSpPr>
        <p:spPr>
          <a:xfrm>
            <a:off x="6172200" y="2359210"/>
            <a:ext cx="5183188"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5" name="Date Placeholder 6"/>
          <p:cNvSpPr>
            <a:spLocks noGrp="1"/>
          </p:cNvSpPr>
          <p:nvPr>
            <p:ph type="dt" sz="half" idx="10"/>
          </p:nvPr>
        </p:nvSpPr>
        <p:spPr/>
        <p:txBody>
          <a:bodyPr/>
          <a:lstStyle/>
          <a:p>
            <a:fld id="{C764DE79-268F-4C1A-8933-263129D2AF90}" type="datetimeFigureOut">
              <a:rPr lang="zh-CN" altLang="en-US"/>
            </a:fld>
            <a:endParaRPr lang="en-US" dirty="0"/>
          </a:p>
        </p:txBody>
      </p:sp>
      <p:sp>
        <p:nvSpPr>
          <p:cNvPr id="136" name="Footer Placeholder 7"/>
          <p:cNvSpPr>
            <a:spLocks noGrp="1"/>
          </p:cNvSpPr>
          <p:nvPr>
            <p:ph type="ftr" sz="quarter" idx="11"/>
          </p:nvPr>
        </p:nvSpPr>
        <p:spPr/>
        <p:txBody>
          <a:bodyPr/>
          <a:lstStyle/>
          <a:p>
            <a:endParaRPr lang="en-US" dirty="0"/>
          </a:p>
        </p:txBody>
      </p:sp>
      <p:sp>
        <p:nvSpPr>
          <p:cNvPr id="137" name="Slide Number Placeholder 8"/>
          <p:cNvSpPr>
            <a:spLocks noGrp="1"/>
          </p:cNvSpPr>
          <p:nvPr>
            <p:ph type="sldNum" sz="quarter" idx="12"/>
          </p:nvPr>
        </p:nvSpPr>
        <p:spPr/>
        <p:txBody>
          <a:bodyPr/>
          <a:lstStyle/>
          <a:p>
            <a:fld id="{48F63A3B-78C7-47BE-AE5E-E10140E04643}" type="slidenum">
              <a:rPr/>
            </a:fld>
            <a:endParaRPr lang="en-US" dirty="0"/>
          </a:p>
        </p:txBody>
      </p:sp>
      <p:sp>
        <p:nvSpPr>
          <p:cNvPr id="138" name="矩形 11"/>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9"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141" name="矩形 7"/>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42" name="Title 1"/>
          <p:cNvSpPr>
            <a:spLocks noGrp="1"/>
          </p:cNvSpPr>
          <p:nvPr>
            <p:ph type="title"/>
          </p:nvPr>
        </p:nvSpPr>
        <p:spPr/>
        <p:txBody>
          <a:bodyPr/>
          <a:lstStyle/>
          <a:p>
            <a:r>
              <a:rPr lang="zh-CN" altLang="en-US"/>
              <a:t>单击此处编辑母版标题样式</a:t>
            </a:r>
            <a:endParaRPr lang="en-US" dirty="0"/>
          </a:p>
        </p:txBody>
      </p:sp>
      <p:sp>
        <p:nvSpPr>
          <p:cNvPr id="143" name="Date Placeholder 2"/>
          <p:cNvSpPr>
            <a:spLocks noGrp="1"/>
          </p:cNvSpPr>
          <p:nvPr>
            <p:ph type="dt" sz="half" idx="10"/>
          </p:nvPr>
        </p:nvSpPr>
        <p:spPr/>
        <p:txBody>
          <a:bodyPr/>
          <a:lstStyle/>
          <a:p>
            <a:fld id="{C764DE79-268F-4C1A-8933-263129D2AF90}" type="datetimeFigureOut">
              <a:rPr lang="zh-CN" altLang="en-US"/>
            </a:fld>
            <a:endParaRPr lang="en-US" dirty="0"/>
          </a:p>
        </p:txBody>
      </p:sp>
      <p:sp>
        <p:nvSpPr>
          <p:cNvPr id="144" name="Footer Placeholder 3"/>
          <p:cNvSpPr>
            <a:spLocks noGrp="1"/>
          </p:cNvSpPr>
          <p:nvPr>
            <p:ph type="ftr" sz="quarter" idx="11"/>
          </p:nvPr>
        </p:nvSpPr>
        <p:spPr/>
        <p:txBody>
          <a:bodyPr/>
          <a:lstStyle/>
          <a:p>
            <a:endParaRPr lang="en-US" dirty="0"/>
          </a:p>
        </p:txBody>
      </p:sp>
      <p:sp>
        <p:nvSpPr>
          <p:cNvPr id="145" name="Slide Number Placeholder 4"/>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147" name="Date Placeholder 1"/>
          <p:cNvSpPr>
            <a:spLocks noGrp="1"/>
          </p:cNvSpPr>
          <p:nvPr>
            <p:ph type="dt" sz="half" idx="10"/>
          </p:nvPr>
        </p:nvSpPr>
        <p:spPr/>
        <p:txBody>
          <a:bodyPr/>
          <a:lstStyle/>
          <a:p>
            <a:fld id="{C764DE79-268F-4C1A-8933-263129D2AF90}" type="datetimeFigureOut">
              <a:rPr lang="zh-CN" altLang="en-US"/>
            </a:fld>
            <a:endParaRPr lang="en-US" dirty="0"/>
          </a:p>
        </p:txBody>
      </p:sp>
      <p:sp>
        <p:nvSpPr>
          <p:cNvPr id="148" name="Footer Placeholder 2"/>
          <p:cNvSpPr>
            <a:spLocks noGrp="1"/>
          </p:cNvSpPr>
          <p:nvPr>
            <p:ph type="ftr" sz="quarter" idx="11"/>
          </p:nvPr>
        </p:nvSpPr>
        <p:spPr/>
        <p:txBody>
          <a:bodyPr/>
          <a:lstStyle/>
          <a:p>
            <a:endParaRPr lang="en-US" dirty="0"/>
          </a:p>
        </p:txBody>
      </p:sp>
      <p:sp>
        <p:nvSpPr>
          <p:cNvPr id="149" name="Slide Number Placeholder 3"/>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461247"/>
            <a:ext cx="5181600" cy="471571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
        <p:nvSpPr>
          <p:cNvPr id="10"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151"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52"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5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54"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55" name="Footer Placeholder 5"/>
          <p:cNvSpPr>
            <a:spLocks noGrp="1"/>
          </p:cNvSpPr>
          <p:nvPr>
            <p:ph type="ftr" sz="quarter" idx="11"/>
          </p:nvPr>
        </p:nvSpPr>
        <p:spPr/>
        <p:txBody>
          <a:bodyPr/>
          <a:lstStyle/>
          <a:p>
            <a:endParaRPr lang="en-US" dirty="0"/>
          </a:p>
        </p:txBody>
      </p:sp>
      <p:sp>
        <p:nvSpPr>
          <p:cNvPr id="156" name="Slide Number Placeholder 6"/>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158"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159"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6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61" name="Date Placeholder 4"/>
          <p:cNvSpPr>
            <a:spLocks noGrp="1"/>
          </p:cNvSpPr>
          <p:nvPr>
            <p:ph type="dt" sz="half" idx="10"/>
          </p:nvPr>
        </p:nvSpPr>
        <p:spPr/>
        <p:txBody>
          <a:bodyPr/>
          <a:lstStyle/>
          <a:p>
            <a:fld id="{C764DE79-268F-4C1A-8933-263129D2AF90}" type="datetimeFigureOut">
              <a:rPr lang="zh-CN" altLang="en-US"/>
            </a:fld>
            <a:endParaRPr lang="en-US" dirty="0"/>
          </a:p>
        </p:txBody>
      </p:sp>
      <p:sp>
        <p:nvSpPr>
          <p:cNvPr id="162" name="Footer Placeholder 5"/>
          <p:cNvSpPr>
            <a:spLocks noGrp="1"/>
          </p:cNvSpPr>
          <p:nvPr>
            <p:ph type="ftr" sz="quarter" idx="11"/>
          </p:nvPr>
        </p:nvSpPr>
        <p:spPr/>
        <p:txBody>
          <a:bodyPr/>
          <a:lstStyle/>
          <a:p>
            <a:endParaRPr lang="en-US" dirty="0"/>
          </a:p>
        </p:txBody>
      </p:sp>
      <p:sp>
        <p:nvSpPr>
          <p:cNvPr id="163" name="Slide Number Placeholder 6"/>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165" name="矩形 8"/>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66" name="Title 1"/>
          <p:cNvSpPr>
            <a:spLocks noGrp="1"/>
          </p:cNvSpPr>
          <p:nvPr>
            <p:ph type="title"/>
          </p:nvPr>
        </p:nvSpPr>
        <p:spPr/>
        <p:txBody>
          <a:bodyPr/>
          <a:lstStyle/>
          <a:p>
            <a:r>
              <a:rPr lang="zh-CN" altLang="en-US"/>
              <a:t>单击此处编辑母版标题样式</a:t>
            </a:r>
            <a:endParaRPr lang="en-US" dirty="0"/>
          </a:p>
        </p:txBody>
      </p:sp>
      <p:sp>
        <p:nvSpPr>
          <p:cNvPr id="167"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68"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169" name="Footer Placeholder 4"/>
          <p:cNvSpPr>
            <a:spLocks noGrp="1"/>
          </p:cNvSpPr>
          <p:nvPr>
            <p:ph type="ftr" sz="quarter" idx="11"/>
          </p:nvPr>
        </p:nvSpPr>
        <p:spPr/>
        <p:txBody>
          <a:bodyPr/>
          <a:lstStyle/>
          <a:p>
            <a:endParaRPr lang="en-US" dirty="0"/>
          </a:p>
        </p:txBody>
      </p:sp>
      <p:sp>
        <p:nvSpPr>
          <p:cNvPr id="170"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85"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86"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87"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88" name="Footer Placeholder 4"/>
          <p:cNvSpPr>
            <a:spLocks noGrp="1"/>
          </p:cNvSpPr>
          <p:nvPr>
            <p:ph type="ftr" sz="quarter" idx="11"/>
          </p:nvPr>
        </p:nvSpPr>
        <p:spPr/>
        <p:txBody>
          <a:bodyPr/>
          <a:lstStyle/>
          <a:p>
            <a:endParaRPr lang="en-US" dirty="0"/>
          </a:p>
        </p:txBody>
      </p:sp>
      <p:sp>
        <p:nvSpPr>
          <p:cNvPr id="89" name="Slide Number Placeholder 5"/>
          <p:cNvSpPr>
            <a:spLocks noGrp="1"/>
          </p:cNvSpPr>
          <p:nvPr>
            <p:ph type="sldNum" sz="quarter" idx="12"/>
          </p:nvPr>
        </p:nvSpPr>
        <p:spPr/>
        <p:txBody>
          <a:bodyPr/>
          <a:lstStyle/>
          <a:p>
            <a:fld id="{48F63A3B-78C7-47BE-AE5E-E10140E04643}" type="slidenum">
              <a:rPr/>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91" name="副标题 2"/>
          <p:cNvSpPr>
            <a:spLocks noGrp="1"/>
          </p:cNvSpPr>
          <p:nvPr>
            <p:ph type="subTitle" idx="1" hasCustomPrompt="1"/>
          </p:nvPr>
        </p:nvSpPr>
        <p:spPr>
          <a:xfrm>
            <a:off x="1485899" y="2983971"/>
            <a:ext cx="9144000" cy="1113896"/>
          </a:xfrm>
        </p:spPr>
        <p:txBody>
          <a:bodyPr>
            <a:normAutofit/>
          </a:bodyPr>
          <a:lstStyle>
            <a:lvl1pPr marL="0" indent="0" algn="ctr">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z="1800" dirty="0">
                <a:latin typeface="Adobe Heiti Std R" panose="020B0400000000000000" pitchFamily="34" charset="-128"/>
                <a:ea typeface="Adobe Heiti Std R" panose="020B0400000000000000" pitchFamily="34" charset="-128"/>
              </a:rPr>
              <a:t>单击此处编辑母版作者信息样式</a:t>
            </a:r>
            <a:endParaRPr lang="zh-CN" altLang="en-US" sz="1800" dirty="0">
              <a:effectLst/>
              <a:latin typeface="Adobe Heiti Std R" panose="020B0400000000000000" pitchFamily="34" charset="-128"/>
              <a:ea typeface="Adobe Heiti Std R" panose="020B0400000000000000" pitchFamily="34" charset="-128"/>
            </a:endParaRPr>
          </a:p>
        </p:txBody>
      </p:sp>
      <p:sp>
        <p:nvSpPr>
          <p:cNvPr id="92" name="圆角矩形 6"/>
          <p:cNvSpPr/>
          <p:nvPr userDrawn="1"/>
        </p:nvSpPr>
        <p:spPr>
          <a:xfrm>
            <a:off x="812798" y="1402663"/>
            <a:ext cx="10521244" cy="1058334"/>
          </a:xfrm>
          <a:prstGeom prst="roundRect">
            <a:avLst>
              <a:gd name="adj" fmla="val 0"/>
            </a:avLst>
          </a:prstGeom>
          <a:solidFill>
            <a:srgbClr val="D8D8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93" name="标题 1"/>
          <p:cNvSpPr>
            <a:spLocks noGrp="1"/>
          </p:cNvSpPr>
          <p:nvPr>
            <p:ph type="ctrTitle"/>
          </p:nvPr>
        </p:nvSpPr>
        <p:spPr>
          <a:xfrm>
            <a:off x="1524000" y="1579813"/>
            <a:ext cx="9144000" cy="848376"/>
          </a:xfrm>
        </p:spPr>
        <p:txBody>
          <a:bodyPr anchor="ctr">
            <a:normAutofit/>
          </a:bodyPr>
          <a:lstStyle>
            <a:lvl1pPr algn="ctr">
              <a:defRPr sz="2800">
                <a:solidFill>
                  <a:schemeClr val="accent3"/>
                </a:solidFill>
              </a:defRPr>
            </a:lvl1pPr>
          </a:lstStyle>
          <a:p>
            <a:r>
              <a:rPr kumimoji="1" lang="zh-CN" altLang="en-US"/>
              <a:t>单击此处编辑母版标题样式</a:t>
            </a:r>
            <a:endParaRPr kumimoji="1"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95" name="矩形 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6"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
        <p:nvSpPr>
          <p:cNvPr id="97" name="内容占位符 2"/>
          <p:cNvSpPr>
            <a:spLocks noGrp="1"/>
          </p:cNvSpPr>
          <p:nvPr>
            <p:ph idx="1" hasCustomPrompt="1"/>
          </p:nvPr>
        </p:nvSpPr>
        <p:spPr>
          <a:xfrm>
            <a:off x="838200" y="1205345"/>
            <a:ext cx="10515600" cy="4971618"/>
          </a:xfrm>
        </p:spPr>
        <p:txBody>
          <a:bodyPr/>
          <a:lstStyle>
            <a:lvl1pPr marL="273050" indent="-273050">
              <a:buFont typeface="Wingdings" panose="05000000000000000000" pitchFamily="2" charset="2"/>
              <a:buChar char="Ø"/>
              <a:defRPr/>
            </a:lvl1pPr>
          </a:lstStyle>
          <a:p>
            <a:r>
              <a:rPr kumimoji="1" lang="zh-CN" altLang="en-US" dirty="0"/>
              <a:t>编辑母版文本样式
第二级
第三级
第四级
第五级</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两栏内容">
    <p:spTree>
      <p:nvGrpSpPr>
        <p:cNvPr id="1" name=""/>
        <p:cNvGrpSpPr/>
        <p:nvPr/>
      </p:nvGrpSpPr>
      <p:grpSpPr>
        <a:xfrm>
          <a:off x="0" y="0"/>
          <a:ext cx="0" cy="0"/>
          <a:chOff x="0" y="0"/>
          <a:chExt cx="0" cy="0"/>
        </a:xfrm>
      </p:grpSpPr>
      <p:sp>
        <p:nvSpPr>
          <p:cNvPr id="99"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00" name="内容占位符 2"/>
          <p:cNvSpPr>
            <a:spLocks noGrp="1"/>
          </p:cNvSpPr>
          <p:nvPr>
            <p:ph sz="half" idx="1" hasCustomPrompt="1"/>
          </p:nvPr>
        </p:nvSpPr>
        <p:spPr>
          <a:xfrm>
            <a:off x="838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1" name="内容占位符 3"/>
          <p:cNvSpPr>
            <a:spLocks noGrp="1"/>
          </p:cNvSpPr>
          <p:nvPr>
            <p:ph sz="half" idx="2" hasCustomPrompt="1"/>
          </p:nvPr>
        </p:nvSpPr>
        <p:spPr>
          <a:xfrm>
            <a:off x="6172200" y="1126067"/>
            <a:ext cx="5181600" cy="5050896"/>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2"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比较">
    <p:spTree>
      <p:nvGrpSpPr>
        <p:cNvPr id="1" name=""/>
        <p:cNvGrpSpPr/>
        <p:nvPr/>
      </p:nvGrpSpPr>
      <p:grpSpPr>
        <a:xfrm>
          <a:off x="0" y="0"/>
          <a:ext cx="0" cy="0"/>
          <a:chOff x="0" y="0"/>
          <a:chExt cx="0" cy="0"/>
        </a:xfrm>
      </p:grpSpPr>
      <p:sp>
        <p:nvSpPr>
          <p:cNvPr id="104" name="矩形 16"/>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05" name="文本占位符 2"/>
          <p:cNvSpPr>
            <a:spLocks noGrp="1"/>
          </p:cNvSpPr>
          <p:nvPr>
            <p:ph type="body" idx="1" hasCustomPrompt="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106" name="内容占位符 3"/>
          <p:cNvSpPr>
            <a:spLocks noGrp="1"/>
          </p:cNvSpPr>
          <p:nvPr>
            <p:ph sz="half" idx="2" hasCustomPrompt="1"/>
          </p:nvPr>
        </p:nvSpPr>
        <p:spPr>
          <a:xfrm>
            <a:off x="839789" y="2505075"/>
            <a:ext cx="5157787"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dirty="0"/>
            </a:lvl1pPr>
          </a:lstStyle>
          <a:p>
            <a:pPr marL="273050" lvl="0" indent="-273050"/>
            <a:r>
              <a:rPr kumimoji="1" lang="zh-CN" altLang="en-US" dirty="0"/>
              <a:t>编辑母版文本样式
第二级
第三级
第四级
第五级</a:t>
            </a:r>
            <a:endParaRPr kumimoji="1" lang="zh-CN" altLang="en-US" dirty="0"/>
          </a:p>
        </p:txBody>
      </p:sp>
      <p:sp>
        <p:nvSpPr>
          <p:cNvPr id="107" name="文本占位符 4"/>
          <p:cNvSpPr>
            <a:spLocks noGrp="1"/>
          </p:cNvSpPr>
          <p:nvPr>
            <p:ph type="body" sz="quarter" idx="3" hasCustomPrompt="1"/>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endParaRPr kumimoji="1" lang="zh-CN" altLang="en-US"/>
          </a:p>
        </p:txBody>
      </p:sp>
      <p:sp>
        <p:nvSpPr>
          <p:cNvPr id="108" name="内容占位符 5"/>
          <p:cNvSpPr>
            <a:spLocks noGrp="1"/>
          </p:cNvSpPr>
          <p:nvPr>
            <p:ph sz="quarter" idx="4" hasCustomPrompt="1"/>
          </p:nvPr>
        </p:nvSpPr>
        <p:spPr>
          <a:xfrm>
            <a:off x="6172202" y="2505075"/>
            <a:ext cx="5183188" cy="3684588"/>
          </a:xfrm>
        </p:spPr>
        <p:txBody>
          <a:bodyPr vert="horz" lIns="91440" tIns="45720" rIns="91440" bIns="45720" rtlCol="0">
            <a:normAutofit/>
          </a:bodyPr>
          <a:lstStyle>
            <a:lvl1pPr marL="273050" indent="-273050">
              <a:buFont typeface="Wingdings" panose="05000000000000000000" pitchFamily="2" charset="2"/>
              <a:buChar char="Ø"/>
              <a:defRPr kumimoji="1" lang="zh-CN" altLang="en-US"/>
            </a:lvl1pPr>
          </a:lstStyle>
          <a:p>
            <a:pPr marL="273050" lvl="0" indent="-273050"/>
            <a:r>
              <a:rPr kumimoji="1" lang="zh-CN" altLang="en-US" dirty="0"/>
              <a:t>编辑母版文本样式
第二级
第三级
第四级
第五级</a:t>
            </a:r>
            <a:endParaRPr kumimoji="1" lang="zh-CN" altLang="en-US" dirty="0"/>
          </a:p>
        </p:txBody>
      </p:sp>
      <p:sp>
        <p:nvSpPr>
          <p:cNvPr id="109"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111" name="矩形 12"/>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2"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标题和竖排文字">
    <p:spTree>
      <p:nvGrpSpPr>
        <p:cNvPr id="1" name=""/>
        <p:cNvGrpSpPr/>
        <p:nvPr/>
      </p:nvGrpSpPr>
      <p:grpSpPr>
        <a:xfrm>
          <a:off x="0" y="0"/>
          <a:ext cx="0" cy="0"/>
          <a:chOff x="0" y="0"/>
          <a:chExt cx="0" cy="0"/>
        </a:xfrm>
      </p:grpSpPr>
      <p:sp>
        <p:nvSpPr>
          <p:cNvPr id="114" name="矩形 13"/>
          <p:cNvSpPr/>
          <p:nvPr userDrawn="1"/>
        </p:nvSpPr>
        <p:spPr>
          <a:xfrm>
            <a:off x="0" y="3"/>
            <a:ext cx="12192000" cy="942109"/>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5" name="竖排文字占位符 2"/>
          <p:cNvSpPr>
            <a:spLocks noGrp="1"/>
          </p:cNvSpPr>
          <p:nvPr>
            <p:ph type="body" orient="vert" idx="1" hasCustomPrompt="1"/>
          </p:nvPr>
        </p:nvSpPr>
        <p:spPr>
          <a:xfrm>
            <a:off x="838200" y="1193803"/>
            <a:ext cx="10515600" cy="4983163"/>
          </a:xfrm>
        </p:spPr>
        <p:txBody>
          <a:bodyPr vert="eaVert"/>
          <a:lstStyle>
            <a:lvl1pPr marL="273050" indent="-273050">
              <a:buFont typeface="Wingdings" panose="05000000000000000000" pitchFamily="2" charset="2"/>
              <a:buChar char="Ø"/>
              <a:defRPr/>
            </a:lvl1pPr>
          </a:lstStyle>
          <a:p>
            <a:r>
              <a:rPr kumimoji="1" lang="zh-CN" altLang="en-US"/>
              <a:t>编辑母版文本样式
第二级
第三级
第四级
第五级</a:t>
            </a:r>
            <a:endParaRPr kumimoji="1" lang="zh-CN" altLang="en-US"/>
          </a:p>
        </p:txBody>
      </p:sp>
      <p:sp>
        <p:nvSpPr>
          <p:cNvPr id="116" name="标题 1"/>
          <p:cNvSpPr>
            <a:spLocks noGrp="1"/>
          </p:cNvSpPr>
          <p:nvPr>
            <p:ph type="title"/>
          </p:nvPr>
        </p:nvSpPr>
        <p:spPr>
          <a:xfrm>
            <a:off x="838200" y="48493"/>
            <a:ext cx="10515600" cy="845127"/>
          </a:xfrm>
        </p:spPr>
        <p:txBody>
          <a:bodyPr>
            <a:normAutofit/>
          </a:bodyPr>
          <a:lstStyle>
            <a:lvl1pPr>
              <a:defRPr sz="2800">
                <a:solidFill>
                  <a:srgbClr val="70130B"/>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3547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359210"/>
            <a:ext cx="5157787"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43547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359210"/>
            <a:ext cx="5183188" cy="383045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
        <p:nvSpPr>
          <p:cNvPr id="12" name="矩形 11"/>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3"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9" name="矩形 6"/>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10" name="Content Placeholder 2"/>
          <p:cNvSpPr>
            <a:spLocks noGrp="1"/>
          </p:cNvSpPr>
          <p:nvPr>
            <p:ph idx="1"/>
          </p:nvPr>
        </p:nvSpPr>
        <p:spPr>
          <a:xfrm>
            <a:off x="838200" y="1434354"/>
            <a:ext cx="10515600" cy="474260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1" name="Date Placeholder 3"/>
          <p:cNvSpPr>
            <a:spLocks noGrp="1"/>
          </p:cNvSpPr>
          <p:nvPr>
            <p:ph type="dt" sz="half" idx="10"/>
          </p:nvPr>
        </p:nvSpPr>
        <p:spPr/>
        <p:txBody>
          <a:bodyPr/>
          <a:lstStyle/>
          <a:p>
            <a:fld id="{C764DE79-268F-4C1A-8933-263129D2AF90}" type="datetimeFigureOut">
              <a:rPr lang="zh-CN" altLang="en-US"/>
            </a:fld>
            <a:endParaRPr lang="en-US" dirty="0"/>
          </a:p>
        </p:txBody>
      </p:sp>
      <p:sp>
        <p:nvSpPr>
          <p:cNvPr id="12" name="Footer Placeholder 4"/>
          <p:cNvSpPr>
            <a:spLocks noGrp="1"/>
          </p:cNvSpPr>
          <p:nvPr>
            <p:ph type="ftr" sz="quarter" idx="11"/>
          </p:nvPr>
        </p:nvSpPr>
        <p:spPr/>
        <p:txBody>
          <a:bodyPr/>
          <a:lstStyle/>
          <a:p>
            <a:endParaRPr lang="en-US" dirty="0"/>
          </a:p>
        </p:txBody>
      </p:sp>
      <p:sp>
        <p:nvSpPr>
          <p:cNvPr id="13" name="Slide Number Placeholder 5"/>
          <p:cNvSpPr>
            <a:spLocks noGrp="1"/>
          </p:cNvSpPr>
          <p:nvPr>
            <p:ph type="sldNum" sz="quarter" idx="12"/>
          </p:nvPr>
        </p:nvSpPr>
        <p:spPr/>
        <p:txBody>
          <a:bodyPr/>
          <a:lstStyle/>
          <a:p>
            <a:fld id="{48F63A3B-78C7-47BE-AE5E-E10140E04643}" type="slidenum">
              <a:rPr/>
            </a:fld>
            <a:endParaRPr lang="en-US" dirty="0"/>
          </a:p>
        </p:txBody>
      </p:sp>
      <p:sp>
        <p:nvSpPr>
          <p:cNvPr id="14"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矩形 7"/>
          <p:cNvSpPr/>
          <p:nvPr userDrawn="1"/>
        </p:nvSpPr>
        <p:spPr>
          <a:xfrm>
            <a:off x="0" y="4"/>
            <a:ext cx="12192000" cy="1335644"/>
          </a:xfrm>
          <a:prstGeom prst="rect">
            <a:avLst/>
          </a:prstGeom>
          <a:solidFill>
            <a:srgbClr val="F2F2F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7" Type="http://schemas.openxmlformats.org/officeDocument/2006/relationships/theme" Target="../theme/theme2.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3.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452282"/>
            <a:ext cx="10515600" cy="4724681"/>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
        <p:nvSpPr>
          <p:cNvPr id="7" name="矩形 6"/>
          <p:cNvSpPr/>
          <p:nvPr userDrawn="1"/>
        </p:nvSpPr>
        <p:spPr>
          <a:xfrm>
            <a:off x="0" y="6637866"/>
            <a:ext cx="4080000" cy="22013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Zicong Hong</a:t>
            </a:r>
            <a:endParaRPr kumimoji="1" lang="zh-CN" altLang="en-US" sz="1200" dirty="0"/>
          </a:p>
        </p:txBody>
      </p:sp>
      <p:sp>
        <p:nvSpPr>
          <p:cNvPr id="8" name="矩形 7"/>
          <p:cNvSpPr/>
          <p:nvPr userDrawn="1"/>
        </p:nvSpPr>
        <p:spPr>
          <a:xfrm>
            <a:off x="4044000" y="6637870"/>
            <a:ext cx="4080000" cy="22013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990000"/>
                </a:solidFill>
              </a:rPr>
              <a:t>PEILab</a:t>
            </a:r>
            <a:r>
              <a:rPr kumimoji="1" lang="en-US" altLang="zh-CN" sz="1200" dirty="0">
                <a:solidFill>
                  <a:srgbClr val="990000"/>
                </a:solidFill>
              </a:rPr>
              <a:t> Presentation Template</a:t>
            </a:r>
            <a:endParaRPr kumimoji="1" lang="zh-CN" altLang="en-US" sz="1200" dirty="0">
              <a:solidFill>
                <a:srgbClr val="990000"/>
              </a:solidFill>
            </a:endParaRPr>
          </a:p>
        </p:txBody>
      </p:sp>
      <p:sp>
        <p:nvSpPr>
          <p:cNvPr id="9" name="矩形 8"/>
          <p:cNvSpPr/>
          <p:nvPr userDrawn="1"/>
        </p:nvSpPr>
        <p:spPr>
          <a:xfrm>
            <a:off x="8112000" y="6637866"/>
            <a:ext cx="4080000" cy="220134"/>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0" name="日期占位符 3"/>
          <p:cNvSpPr txBox="1"/>
          <p:nvPr userDrawn="1"/>
        </p:nvSpPr>
        <p:spPr>
          <a:xfrm>
            <a:off x="9753603" y="6637868"/>
            <a:ext cx="1356781" cy="22013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5F0945-07F1-ED4A-8297-30DB81EF9BD1}" type="datetime1">
              <a:rPr lang="zh-CN" altLang="en-US" sz="1000" smtClean="0">
                <a:solidFill>
                  <a:srgbClr val="990000"/>
                </a:solidFill>
                <a:latin typeface="Hiragino Sans GB W3" panose="020B0300000000000000" pitchFamily="34" charset="-128"/>
                <a:ea typeface="Hiragino Sans GB W3" panose="020B0300000000000000" pitchFamily="34" charset="-128"/>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
        <p:nvSpPr>
          <p:cNvPr id="11" name="日期占位符 3"/>
          <p:cNvSpPr txBox="1"/>
          <p:nvPr userDrawn="1"/>
        </p:nvSpPr>
        <p:spPr>
          <a:xfrm>
            <a:off x="11353801" y="6637868"/>
            <a:ext cx="728507" cy="220133"/>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2B4B9-4F4F-DC40-8BF5-0036F3636617}" type="slidenum">
              <a:rPr lang="en-US" sz="1000" smtClean="0">
                <a:solidFill>
                  <a:srgbClr val="990000"/>
                </a:solidFill>
                <a:latin typeface="Hiragino Sans GB W3" panose="020B0300000000000000" pitchFamily="34" charset="-128"/>
                <a:ea typeface="Hiragino Sans GB W3" panose="020B0300000000000000" pitchFamily="34" charset="-128"/>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9" name="Text Placeholder 2"/>
          <p:cNvSpPr>
            <a:spLocks noGrp="1"/>
          </p:cNvSpPr>
          <p:nvPr>
            <p:ph type="body" idx="1"/>
          </p:nvPr>
        </p:nvSpPr>
        <p:spPr>
          <a:xfrm>
            <a:off x="838200" y="1452282"/>
            <a:ext cx="10515600" cy="4724681"/>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zh-CN" altLang="en-US"/>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a:fld>
            <a:endParaRPr lang="en-US" dirty="0"/>
          </a:p>
        </p:txBody>
      </p:sp>
      <p:sp>
        <p:nvSpPr>
          <p:cNvPr id="13" name="矩形 6"/>
          <p:cNvSpPr/>
          <p:nvPr userDrawn="1"/>
        </p:nvSpPr>
        <p:spPr>
          <a:xfrm>
            <a:off x="0" y="6637866"/>
            <a:ext cx="4080000" cy="22013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Zicong Hong</a:t>
            </a:r>
            <a:endParaRPr kumimoji="1" lang="en-US" altLang="zh-CN" sz="1200" dirty="0"/>
          </a:p>
        </p:txBody>
      </p:sp>
      <p:sp>
        <p:nvSpPr>
          <p:cNvPr id="14" name="矩形 7"/>
          <p:cNvSpPr/>
          <p:nvPr userDrawn="1"/>
        </p:nvSpPr>
        <p:spPr>
          <a:xfrm>
            <a:off x="4044000" y="6637870"/>
            <a:ext cx="4080000" cy="22013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990000"/>
                </a:solidFill>
              </a:rPr>
              <a:t>PEILab</a:t>
            </a:r>
            <a:r>
              <a:rPr kumimoji="1" lang="en-US" altLang="zh-CN" sz="1200" dirty="0">
                <a:solidFill>
                  <a:srgbClr val="990000"/>
                </a:solidFill>
              </a:rPr>
              <a:t> Presentation</a:t>
            </a:r>
            <a:endParaRPr kumimoji="1" lang="zh-CN" altLang="en-US" sz="1200" dirty="0">
              <a:solidFill>
                <a:srgbClr val="990000"/>
              </a:solidFill>
            </a:endParaRPr>
          </a:p>
        </p:txBody>
      </p:sp>
      <p:sp>
        <p:nvSpPr>
          <p:cNvPr id="15" name="矩形 8"/>
          <p:cNvSpPr/>
          <p:nvPr userDrawn="1"/>
        </p:nvSpPr>
        <p:spPr>
          <a:xfrm>
            <a:off x="8112000" y="6637866"/>
            <a:ext cx="4080000" cy="220134"/>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6" name="日期占位符 3"/>
          <p:cNvSpPr txBox="1"/>
          <p:nvPr userDrawn="1"/>
        </p:nvSpPr>
        <p:spPr>
          <a:xfrm>
            <a:off x="9753603" y="6637868"/>
            <a:ext cx="1356781" cy="22013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5F0945-07F1-ED4A-8297-30DB81EF9BD1}" type="datetime1">
              <a:rPr lang="zh-CN" altLang="en-US"/>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
        <p:nvSpPr>
          <p:cNvPr id="17" name="日期占位符 3"/>
          <p:cNvSpPr txBox="1"/>
          <p:nvPr userDrawn="1"/>
        </p:nvSpPr>
        <p:spPr>
          <a:xfrm>
            <a:off x="11353801" y="6637868"/>
            <a:ext cx="728507" cy="220133"/>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2B4B9-4F4F-DC40-8BF5-0036F3636617}" type="slidenum">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838200" y="365125"/>
            <a:ext cx="10515600" cy="9078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9" name="Text Placeholder 2"/>
          <p:cNvSpPr>
            <a:spLocks noGrp="1"/>
          </p:cNvSpPr>
          <p:nvPr>
            <p:ph type="body" idx="1"/>
          </p:nvPr>
        </p:nvSpPr>
        <p:spPr>
          <a:xfrm>
            <a:off x="838200" y="1452282"/>
            <a:ext cx="10515600" cy="4724681"/>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0"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zh-CN" altLang="en-US"/>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a:fld>
            <a:endParaRPr lang="en-US" dirty="0"/>
          </a:p>
        </p:txBody>
      </p:sp>
      <p:sp>
        <p:nvSpPr>
          <p:cNvPr id="13" name="矩形 6"/>
          <p:cNvSpPr/>
          <p:nvPr userDrawn="1"/>
        </p:nvSpPr>
        <p:spPr>
          <a:xfrm>
            <a:off x="0" y="6637866"/>
            <a:ext cx="4080000" cy="220134"/>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Zicong Hong</a:t>
            </a:r>
            <a:endParaRPr kumimoji="1" lang="en-US" altLang="zh-CN" sz="1200" dirty="0"/>
          </a:p>
        </p:txBody>
      </p:sp>
      <p:sp>
        <p:nvSpPr>
          <p:cNvPr id="14" name="矩形 7"/>
          <p:cNvSpPr/>
          <p:nvPr userDrawn="1"/>
        </p:nvSpPr>
        <p:spPr>
          <a:xfrm>
            <a:off x="4044000" y="6637870"/>
            <a:ext cx="4080000" cy="22013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990000"/>
                </a:solidFill>
              </a:rPr>
              <a:t>PEILab</a:t>
            </a:r>
            <a:r>
              <a:rPr kumimoji="1" lang="en-US" altLang="zh-CN" sz="1200" dirty="0">
                <a:solidFill>
                  <a:srgbClr val="990000"/>
                </a:solidFill>
              </a:rPr>
              <a:t> Presentation</a:t>
            </a:r>
            <a:endParaRPr kumimoji="1" lang="zh-CN" altLang="en-US" sz="1200" dirty="0">
              <a:solidFill>
                <a:srgbClr val="990000"/>
              </a:solidFill>
            </a:endParaRPr>
          </a:p>
        </p:txBody>
      </p:sp>
      <p:sp>
        <p:nvSpPr>
          <p:cNvPr id="15" name="矩形 8"/>
          <p:cNvSpPr/>
          <p:nvPr userDrawn="1"/>
        </p:nvSpPr>
        <p:spPr>
          <a:xfrm>
            <a:off x="8112000" y="6637866"/>
            <a:ext cx="4080000" cy="220134"/>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6" name="日期占位符 3"/>
          <p:cNvSpPr txBox="1"/>
          <p:nvPr userDrawn="1"/>
        </p:nvSpPr>
        <p:spPr>
          <a:xfrm>
            <a:off x="9753603" y="6637868"/>
            <a:ext cx="1356781" cy="22013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5F0945-07F1-ED4A-8297-30DB81EF9BD1}" type="datetime1">
              <a:rPr lang="zh-CN" altLang="en-US"/>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
        <p:nvSpPr>
          <p:cNvPr id="17" name="日期占位符 3"/>
          <p:cNvSpPr txBox="1"/>
          <p:nvPr userDrawn="1"/>
        </p:nvSpPr>
        <p:spPr>
          <a:xfrm>
            <a:off x="11353801" y="6637868"/>
            <a:ext cx="728507" cy="220133"/>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2B4B9-4F4F-DC40-8BF5-0036F3636617}" type="slidenum">
              <a:rPr/>
            </a:fld>
            <a:endParaRPr lang="en-US" sz="1000" dirty="0">
              <a:solidFill>
                <a:srgbClr val="990000"/>
              </a:solidFill>
              <a:latin typeface="Hiragino Sans GB W3" panose="020B0300000000000000" pitchFamily="34" charset="-128"/>
              <a:ea typeface="Hiragino Sans GB W3" panose="020B0300000000000000" pitchFamily="34" charset="-128"/>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50.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33.jpe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tags" Target="../tags/tag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normAutofit/>
          </a:bodyPr>
          <a:lstStyle/>
          <a:p>
            <a:r>
              <a:rPr lang="en-GB" altLang="zh-CN" sz="4400" b="1" dirty="0" err="1">
                <a:latin typeface="微软雅黑" panose="020B0503020204020204" pitchFamily="34" charset="-122"/>
                <a:ea typeface="微软雅黑" panose="020B0503020204020204" pitchFamily="34" charset="-122"/>
                <a:cs typeface="Arial" panose="020B0604020202020204" pitchFamily="34" charset="0"/>
              </a:rPr>
              <a:t>PEILab</a:t>
            </a:r>
            <a:r>
              <a:rPr lang="en-GB" altLang="zh-CN" sz="4400" b="1" dirty="0">
                <a:latin typeface="微软雅黑" panose="020B0503020204020204" pitchFamily="34" charset="-122"/>
                <a:ea typeface="微软雅黑" panose="020B0503020204020204" pitchFamily="34" charset="-122"/>
                <a:cs typeface="Arial" panose="020B0604020202020204" pitchFamily="34" charset="0"/>
              </a:rPr>
              <a:t> </a:t>
            </a:r>
            <a:r>
              <a:rPr lang="en-US" altLang="zh-CN" sz="4400" b="1" dirty="0">
                <a:latin typeface="微软雅黑" panose="020B0503020204020204" pitchFamily="34" charset="-122"/>
                <a:ea typeface="微软雅黑" panose="020B0503020204020204" pitchFamily="34" charset="-122"/>
                <a:cs typeface="Arial" panose="020B0604020202020204" pitchFamily="34" charset="0"/>
              </a:rPr>
              <a:t>Group Meeting</a:t>
            </a:r>
            <a:endParaRPr lang="zh-CN" altLang="en-US" sz="4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副标题 2"/>
          <p:cNvSpPr>
            <a:spLocks noGrp="1"/>
          </p:cNvSpPr>
          <p:nvPr>
            <p:ph type="subTitle" idx="1"/>
          </p:nvPr>
        </p:nvSpPr>
        <p:spPr>
          <a:xfrm>
            <a:off x="1524000" y="3429000"/>
            <a:ext cx="9144000" cy="1655762"/>
          </a:xfrm>
        </p:spPr>
        <p:txBody>
          <a:bodyPr>
            <a:normAutofit fontScale="92500"/>
          </a:bodyPr>
          <a:lstStyle/>
          <a:p>
            <a:pPr>
              <a:lnSpc>
                <a:spcPct val="110000"/>
              </a:lnSpc>
              <a:buFont typeface="Arial" panose="020B0604020202020204" pitchFamily="34" charset="0"/>
              <a:buNone/>
            </a:pPr>
            <a:endParaRPr lang="en-US" sz="2400" dirty="0">
              <a:latin typeface="微软雅黑" panose="020B0503020204020204" pitchFamily="34" charset="-122"/>
              <a:ea typeface="微软雅黑" panose="020B0503020204020204" pitchFamily="34" charset="-122"/>
              <a:cs typeface="Arial" panose="020B0604020202020204"/>
            </a:endParaRPr>
          </a:p>
          <a:p>
            <a:pPr>
              <a:lnSpc>
                <a:spcPct val="110000"/>
              </a:lnSpc>
              <a:buFont typeface="Arial" panose="020B0604020202020204" pitchFamily="34" charset="0"/>
              <a:buNone/>
            </a:pPr>
            <a:r>
              <a:rPr lang="en-US" sz="2400" dirty="0">
                <a:latin typeface="微软雅黑" panose="020B0503020204020204" pitchFamily="34" charset="-122"/>
                <a:ea typeface="微软雅黑" panose="020B0503020204020204" pitchFamily="34" charset="-122"/>
                <a:cs typeface="Arial" panose="020B0604020202020204"/>
              </a:rPr>
              <a:t>Leader: </a:t>
            </a:r>
            <a:r>
              <a:rPr lang="en-US" sz="2400" dirty="0" err="1">
                <a:latin typeface="微软雅黑" panose="020B0503020204020204" pitchFamily="34" charset="-122"/>
                <a:ea typeface="微软雅黑" panose="020B0503020204020204" pitchFamily="34" charset="-122"/>
                <a:cs typeface="Arial" panose="020B0604020202020204"/>
              </a:rPr>
              <a:t>Zicong</a:t>
            </a:r>
            <a:r>
              <a:rPr lang="en-US" sz="2400" dirty="0">
                <a:latin typeface="微软雅黑" panose="020B0503020204020204" pitchFamily="34" charset="-122"/>
                <a:ea typeface="微软雅黑" panose="020B0503020204020204" pitchFamily="34" charset="-122"/>
                <a:cs typeface="Arial" panose="020B0604020202020204"/>
              </a:rPr>
              <a:t> Hong</a:t>
            </a:r>
            <a:endParaRPr dirty="0"/>
          </a:p>
          <a:p>
            <a:pPr>
              <a:lnSpc>
                <a:spcPct val="110000"/>
              </a:lnSpc>
              <a:buFont typeface="Arial" panose="020B0604020202020204" pitchFamily="34" charset="0"/>
              <a:buNone/>
            </a:pPr>
            <a:r>
              <a:rPr lang="en-US" sz="2200" dirty="0">
                <a:latin typeface="微软雅黑" panose="020B0503020204020204" pitchFamily="34" charset="-122"/>
                <a:ea typeface="微软雅黑" panose="020B0503020204020204" pitchFamily="34" charset="-122"/>
                <a:cs typeface="Arial" panose="020B0604020202020204"/>
              </a:rPr>
              <a:t>Team Member: Jian Lin, Haodong Wang, </a:t>
            </a:r>
            <a:r>
              <a:rPr lang="en-US" sz="2200" dirty="0" err="1">
                <a:latin typeface="微软雅黑" panose="020B0503020204020204" pitchFamily="34" charset="-122"/>
                <a:ea typeface="微软雅黑" panose="020B0503020204020204" pitchFamily="34" charset="-122"/>
                <a:cs typeface="Arial" panose="020B0604020202020204"/>
              </a:rPr>
              <a:t>Qianli</a:t>
            </a:r>
            <a:r>
              <a:rPr lang="en-US" sz="2200" dirty="0">
                <a:latin typeface="微软雅黑" panose="020B0503020204020204" pitchFamily="34" charset="-122"/>
                <a:ea typeface="微软雅黑" panose="020B0503020204020204" pitchFamily="34" charset="-122"/>
                <a:cs typeface="Arial" panose="020B0604020202020204"/>
              </a:rPr>
              <a:t> Liu, </a:t>
            </a:r>
            <a:r>
              <a:rPr lang="en-US" sz="2200" dirty="0" err="1">
                <a:latin typeface="微软雅黑" panose="020B0503020204020204" pitchFamily="34" charset="-122"/>
                <a:ea typeface="微软雅黑" panose="020B0503020204020204" pitchFamily="34" charset="-122"/>
                <a:cs typeface="Arial" panose="020B0604020202020204"/>
              </a:rPr>
              <a:t>Kaibin</a:t>
            </a:r>
            <a:r>
              <a:rPr lang="en-US" sz="2200" dirty="0">
                <a:latin typeface="微软雅黑" panose="020B0503020204020204" pitchFamily="34" charset="-122"/>
                <a:ea typeface="微软雅黑" panose="020B0503020204020204" pitchFamily="34" charset="-122"/>
                <a:cs typeface="Arial" panose="020B0604020202020204"/>
              </a:rPr>
              <a:t> Guo, Junjie Liu</a:t>
            </a:r>
            <a:endParaRPr dirty="0"/>
          </a:p>
        </p:txBody>
      </p:sp>
      <p:sp>
        <p:nvSpPr>
          <p:cNvPr id="4" name="矩形 7"/>
          <p:cNvSpPr/>
          <p:nvPr/>
        </p:nvSpPr>
        <p:spPr>
          <a:xfrm>
            <a:off x="5652476" y="6087176"/>
            <a:ext cx="107914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fld id="{4133F592-41F1-F240-8EE9-1722D1E2CA99}" type="datetime1">
              <a:rPr lang="zh-CN" altLang="en-US"/>
            </a:fld>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 name="组合 5"/>
          <p:cNvGrpSpPr/>
          <p:nvPr/>
        </p:nvGrpSpPr>
        <p:grpSpPr>
          <a:xfrm>
            <a:off x="3171882" y="5257604"/>
            <a:ext cx="5848237" cy="527178"/>
            <a:chOff x="1753402" y="4102506"/>
            <a:chExt cx="6762090" cy="609555"/>
          </a:xfrm>
        </p:grpSpPr>
        <p:pic>
          <p:nvPicPr>
            <p:cNvPr id="6" name="图片 4"/>
            <p:cNvPicPr>
              <a:picLocks noChangeAspect="1"/>
            </p:cNvPicPr>
            <p:nvPr/>
          </p:nvPicPr>
          <p:blipFill>
            <a:blip r:embed="rId1"/>
            <a:stretch>
              <a:fillRect/>
            </a:stretch>
          </p:blipFill>
          <p:spPr>
            <a:xfrm>
              <a:off x="1753402" y="4102506"/>
              <a:ext cx="1608721" cy="609555"/>
            </a:xfrm>
            <a:prstGeom prst="rect">
              <a:avLst/>
            </a:prstGeom>
          </p:spPr>
        </p:pic>
        <p:pic>
          <p:nvPicPr>
            <p:cNvPr id="7" name="Picture 4" descr="Hong Kong Polytechnic University Logo (PolyU) - PNG Logo Vector Downloads  (SVG, EPS)"/>
            <p:cNvPicPr>
              <a:picLocks noChangeAspect="1" noChangeArrowheads="1"/>
            </p:cNvPicPr>
            <p:nvPr/>
          </p:nvPicPr>
          <p:blipFill>
            <a:blip r:embed="rId2"/>
            <a:srcRect/>
            <a:stretch>
              <a:fillRect/>
            </a:stretch>
          </p:blipFill>
          <p:spPr bwMode="auto">
            <a:xfrm>
              <a:off x="5601498" y="4152534"/>
              <a:ext cx="2913994" cy="559527"/>
            </a:xfrm>
            <a:prstGeom prst="rect">
              <a:avLst/>
            </a:prstGeom>
            <a:noFill/>
          </p:spPr>
        </p:pic>
        <p:pic>
          <p:nvPicPr>
            <p:cNvPr id="8" name="Picture 6" descr="Download Hkust - Hong Kong University Of Science And Technology Logo PNG  Image with No Background - PNGkey.com"/>
            <p:cNvPicPr>
              <a:picLocks noChangeAspect="1" noChangeArrowheads="1"/>
            </p:cNvPicPr>
            <p:nvPr/>
          </p:nvPicPr>
          <p:blipFill>
            <a:blip r:embed="rId3"/>
            <a:srcRect/>
            <a:stretch>
              <a:fillRect/>
            </a:stretch>
          </p:blipFill>
          <p:spPr bwMode="auto">
            <a:xfrm>
              <a:off x="3593477" y="4152534"/>
              <a:ext cx="1776667" cy="559527"/>
            </a:xfrm>
            <a:prstGeom prst="rect">
              <a:avLst/>
            </a:prstGeom>
            <a:noFill/>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Long Context: chunk attention</a:t>
            </a:r>
            <a:endParaRPr lang="en-US" altLang="zh-CN" sz="3200" b="1" dirty="0">
              <a:latin typeface="+mn-lt"/>
            </a:endParaRPr>
          </a:p>
        </p:txBody>
      </p:sp>
      <p:pic>
        <p:nvPicPr>
          <p:cNvPr id="6" name="图片 5"/>
          <p:cNvPicPr>
            <a:picLocks noChangeAspect="1"/>
          </p:cNvPicPr>
          <p:nvPr/>
        </p:nvPicPr>
        <p:blipFill>
          <a:blip r:embed="rId1"/>
          <a:stretch>
            <a:fillRect/>
          </a:stretch>
        </p:blipFill>
        <p:spPr>
          <a:xfrm>
            <a:off x="2425700" y="1894205"/>
            <a:ext cx="7340600" cy="4253230"/>
          </a:xfrm>
          <a:prstGeom prst="rect">
            <a:avLst/>
          </a:prstGeom>
        </p:spPr>
      </p:pic>
      <p:sp>
        <p:nvSpPr>
          <p:cNvPr id="10" name="文本框 9"/>
          <p:cNvSpPr txBox="1"/>
          <p:nvPr/>
        </p:nvSpPr>
        <p:spPr>
          <a:xfrm>
            <a:off x="4064000" y="1419225"/>
            <a:ext cx="4064000" cy="368300"/>
          </a:xfrm>
          <a:prstGeom prst="rect">
            <a:avLst/>
          </a:prstGeom>
          <a:noFill/>
        </p:spPr>
        <p:txBody>
          <a:bodyPr wrap="square" rtlCol="0">
            <a:spAutoFit/>
          </a:bodyPr>
          <a:p>
            <a:pPr algn="ctr"/>
            <a:r>
              <a:rPr lang="en-US" altLang="zh-CN"/>
              <a:t>The chunk size is 3</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Long Context: </a:t>
            </a:r>
            <a:r>
              <a:rPr lang="en-US" altLang="zh-CN" sz="3200" b="1" dirty="0">
                <a:latin typeface="+mn-lt"/>
              </a:rPr>
              <a:t>inference time temperature scaling</a:t>
            </a:r>
            <a:endParaRPr lang="en-US" altLang="zh-CN" sz="3200" b="1" dirty="0">
              <a:latin typeface="+mn-lt"/>
            </a:endParaRPr>
          </a:p>
        </p:txBody>
      </p:sp>
      <p:sp>
        <p:nvSpPr>
          <p:cNvPr id="6" name="文本框 5"/>
          <p:cNvSpPr txBox="1"/>
          <p:nvPr/>
        </p:nvSpPr>
        <p:spPr>
          <a:xfrm>
            <a:off x="217805" y="6287453"/>
            <a:ext cx="5080000" cy="275590"/>
          </a:xfrm>
          <a:prstGeom prst="rect">
            <a:avLst/>
          </a:prstGeom>
        </p:spPr>
        <p:txBody>
          <a:bodyPr>
            <a:spAutoFit/>
          </a:bodyPr>
          <a:p>
            <a:r>
              <a:rPr lang="en-US" altLang="zh-CN" sz="1200"/>
              <a:t>[1] Scalable-Softmax Is Superior for Attention (arXiv 2025)</a:t>
            </a:r>
            <a:endParaRPr lang="en-US" altLang="zh-CN" sz="1200"/>
          </a:p>
        </p:txBody>
      </p:sp>
      <p:pic>
        <p:nvPicPr>
          <p:cNvPr id="7" name="图片 6"/>
          <p:cNvPicPr>
            <a:picLocks noChangeAspect="1"/>
          </p:cNvPicPr>
          <p:nvPr/>
        </p:nvPicPr>
        <p:blipFill>
          <a:blip r:embed="rId1"/>
          <a:stretch>
            <a:fillRect/>
          </a:stretch>
        </p:blipFill>
        <p:spPr>
          <a:xfrm>
            <a:off x="393065" y="2417445"/>
            <a:ext cx="5648325" cy="2781300"/>
          </a:xfrm>
          <a:prstGeom prst="rect">
            <a:avLst/>
          </a:prstGeom>
        </p:spPr>
      </p:pic>
      <p:sp>
        <p:nvSpPr>
          <p:cNvPr id="8" name="文本框 7"/>
          <p:cNvSpPr txBox="1"/>
          <p:nvPr/>
        </p:nvSpPr>
        <p:spPr>
          <a:xfrm>
            <a:off x="217805" y="1523365"/>
            <a:ext cx="4887595" cy="624205"/>
          </a:xfrm>
          <a:prstGeom prst="rect">
            <a:avLst/>
          </a:prstGeom>
          <a:noFill/>
        </p:spPr>
        <p:txBody>
          <a:bodyPr wrap="square" rtlCol="0">
            <a:noAutofit/>
          </a:bodyPr>
          <a:p>
            <a:pPr algn="ctr"/>
            <a:r>
              <a:rPr lang="en-US" altLang="zh-CN">
                <a:sym typeface="+mn-ea"/>
              </a:rPr>
              <a:t>Scalable-Softmax Is Superior for Attention</a:t>
            </a:r>
            <a:endParaRPr lang="zh-CN" altLang="en-US"/>
          </a:p>
        </p:txBody>
      </p:sp>
      <p:sp>
        <p:nvSpPr>
          <p:cNvPr id="9" name="文本框 8"/>
          <p:cNvSpPr txBox="1"/>
          <p:nvPr/>
        </p:nvSpPr>
        <p:spPr>
          <a:xfrm>
            <a:off x="6792595" y="2356485"/>
            <a:ext cx="4064000" cy="368300"/>
          </a:xfrm>
          <a:prstGeom prst="rect">
            <a:avLst/>
          </a:prstGeom>
          <a:noFill/>
        </p:spPr>
        <p:txBody>
          <a:bodyPr wrap="square" rtlCol="0">
            <a:spAutoFit/>
          </a:bodyPr>
          <a:p>
            <a:pPr algn="ctr"/>
            <a:r>
              <a:rPr lang="en-US" altLang="zh-CN"/>
              <a:t>Softmax</a:t>
            </a:r>
            <a:endParaRPr lang="en-US" altLang="zh-CN"/>
          </a:p>
        </p:txBody>
      </p:sp>
      <p:pic>
        <p:nvPicPr>
          <p:cNvPr id="10" name="图片 9"/>
          <p:cNvPicPr/>
          <p:nvPr/>
        </p:nvPicPr>
        <p:blipFill>
          <a:blip r:embed="rId2"/>
          <a:stretch>
            <a:fillRect/>
          </a:stretch>
        </p:blipFill>
        <p:spPr>
          <a:xfrm>
            <a:off x="7904798" y="1339850"/>
            <a:ext cx="1838324" cy="857250"/>
          </a:xfrm>
          <a:prstGeom prst="rect">
            <a:avLst/>
          </a:prstGeom>
        </p:spPr>
      </p:pic>
      <p:pic>
        <p:nvPicPr>
          <p:cNvPr id="11" name="图片 10"/>
          <p:cNvPicPr/>
          <p:nvPr/>
        </p:nvPicPr>
        <p:blipFill>
          <a:blip r:embed="rId3"/>
          <a:stretch>
            <a:fillRect/>
          </a:stretch>
        </p:blipFill>
        <p:spPr>
          <a:xfrm>
            <a:off x="6646545" y="3024188"/>
            <a:ext cx="4095750" cy="923925"/>
          </a:xfrm>
          <a:prstGeom prst="rect">
            <a:avLst/>
          </a:prstGeom>
        </p:spPr>
      </p:pic>
      <p:pic>
        <p:nvPicPr>
          <p:cNvPr id="12" name="图片 11"/>
          <p:cNvPicPr/>
          <p:nvPr/>
        </p:nvPicPr>
        <p:blipFill>
          <a:blip r:embed="rId4"/>
          <a:stretch>
            <a:fillRect/>
          </a:stretch>
        </p:blipFill>
        <p:spPr>
          <a:xfrm>
            <a:off x="7468870" y="4775835"/>
            <a:ext cx="2549525" cy="812800"/>
          </a:xfrm>
          <a:prstGeom prst="rect">
            <a:avLst/>
          </a:prstGeom>
        </p:spPr>
      </p:pic>
      <p:sp>
        <p:nvSpPr>
          <p:cNvPr id="13" name="文本框 12"/>
          <p:cNvSpPr txBox="1"/>
          <p:nvPr/>
        </p:nvSpPr>
        <p:spPr>
          <a:xfrm>
            <a:off x="6792595" y="4008755"/>
            <a:ext cx="4064000" cy="368300"/>
          </a:xfrm>
          <a:prstGeom prst="rect">
            <a:avLst/>
          </a:prstGeom>
          <a:noFill/>
        </p:spPr>
        <p:txBody>
          <a:bodyPr wrap="square" rtlCol="0">
            <a:spAutoFit/>
          </a:bodyPr>
          <a:p>
            <a:pPr algn="ctr"/>
            <a:r>
              <a:rPr lang="en-US" altLang="zh-CN"/>
              <a:t>SSMax</a:t>
            </a:r>
            <a:endParaRPr lang="en-US" altLang="zh-CN"/>
          </a:p>
        </p:txBody>
      </p:sp>
      <p:sp>
        <p:nvSpPr>
          <p:cNvPr id="14" name="文本框 13"/>
          <p:cNvSpPr txBox="1"/>
          <p:nvPr/>
        </p:nvSpPr>
        <p:spPr>
          <a:xfrm>
            <a:off x="6792595" y="5828030"/>
            <a:ext cx="4064000" cy="368300"/>
          </a:xfrm>
          <a:prstGeom prst="rect">
            <a:avLst/>
          </a:prstGeom>
          <a:noFill/>
        </p:spPr>
        <p:txBody>
          <a:bodyPr wrap="square" rtlCol="0">
            <a:spAutoFit/>
          </a:bodyPr>
          <a:p>
            <a:pPr algn="ctr"/>
            <a:r>
              <a:rPr lang="en-US" altLang="zh-CN"/>
              <a:t>SSMax with bias</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Long Context</a:t>
            </a:r>
            <a:endParaRPr lang="en-US" altLang="zh-CN" sz="3200" b="1" dirty="0">
              <a:latin typeface="+mn-lt"/>
            </a:endParaRPr>
          </a:p>
        </p:txBody>
      </p:sp>
      <p:pic>
        <p:nvPicPr>
          <p:cNvPr id="3" name="图片 2"/>
          <p:cNvPicPr/>
          <p:nvPr/>
        </p:nvPicPr>
        <p:blipFill>
          <a:blip r:embed="rId1"/>
          <a:stretch>
            <a:fillRect/>
          </a:stretch>
        </p:blipFill>
        <p:spPr>
          <a:xfrm>
            <a:off x="217805" y="1400175"/>
            <a:ext cx="11304905" cy="51682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Long Context</a:t>
            </a:r>
            <a:endParaRPr lang="en-US" altLang="zh-CN" sz="3200" b="1" dirty="0">
              <a:latin typeface="+mn-lt"/>
            </a:endParaRPr>
          </a:p>
        </p:txBody>
      </p:sp>
      <p:pic>
        <p:nvPicPr>
          <p:cNvPr id="6" name="图片 5"/>
          <p:cNvPicPr/>
          <p:nvPr/>
        </p:nvPicPr>
        <p:blipFill>
          <a:blip r:embed="rId1"/>
          <a:stretch>
            <a:fillRect/>
          </a:stretch>
        </p:blipFill>
        <p:spPr>
          <a:xfrm>
            <a:off x="1004570" y="1393825"/>
            <a:ext cx="9705975" cy="5131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Pre-Training</a:t>
            </a:r>
            <a:endParaRPr lang="en-US" altLang="zh-CN" sz="3200" b="1" dirty="0">
              <a:latin typeface="+mn-lt"/>
            </a:endParaRPr>
          </a:p>
        </p:txBody>
      </p:sp>
      <p:sp>
        <p:nvSpPr>
          <p:cNvPr id="2" name="文本框 1"/>
          <p:cNvSpPr txBox="1"/>
          <p:nvPr/>
        </p:nvSpPr>
        <p:spPr>
          <a:xfrm>
            <a:off x="217805" y="1703070"/>
            <a:ext cx="11697335" cy="4387215"/>
          </a:xfrm>
          <a:prstGeom prst="rect">
            <a:avLst/>
          </a:prstGeom>
        </p:spPr>
        <p:txBody>
          <a:bodyPr>
            <a:noAutofit/>
          </a:bodyPr>
          <a:p>
            <a:pPr marL="285750" indent="-285750" fontAlgn="base">
              <a:spcBef>
                <a:spcPct val="0"/>
              </a:spcBef>
              <a:spcAft>
                <a:spcPct val="0"/>
              </a:spcAft>
              <a:buFont typeface="Wingdings" panose="05000000000000000000" charset="0"/>
              <a:buChar char="l"/>
            </a:pPr>
            <a:endParaRPr lang="zh-CN" altLang="en-US" sz="1600"/>
          </a:p>
          <a:p>
            <a:pPr marL="285750" indent="-285750" fontAlgn="base">
              <a:spcBef>
                <a:spcPct val="0"/>
              </a:spcBef>
              <a:spcAft>
                <a:spcPct val="0"/>
              </a:spcAft>
              <a:buFont typeface="Wingdings" panose="05000000000000000000" charset="0"/>
              <a:buChar char="l"/>
            </a:pPr>
            <a:r>
              <a:rPr lang="zh-CN" altLang="en-US" sz="1600" b="1">
                <a:sym typeface="+mn-ea"/>
              </a:rPr>
              <a:t>原生多模态的预训练融合方法：</a:t>
            </a:r>
            <a:r>
              <a:rPr lang="en-US" altLang="zh-CN" sz="1600">
                <a:sym typeface="+mn-ea"/>
              </a:rPr>
              <a:t>Llama 4</a:t>
            </a:r>
            <a:r>
              <a:rPr lang="zh-CN" altLang="en-US" sz="1600">
                <a:sym typeface="+mn-ea"/>
              </a:rPr>
              <a:t>模型设计为原生多模态，通过早期融合（</a:t>
            </a:r>
            <a:r>
              <a:rPr lang="en-US" altLang="zh-CN" sz="1600">
                <a:sym typeface="+mn-ea"/>
              </a:rPr>
              <a:t>early fusion</a:t>
            </a:r>
            <a:r>
              <a:rPr lang="zh-CN" altLang="en-US" sz="1600">
                <a:sym typeface="+mn-ea"/>
              </a:rPr>
              <a:t>）无缝整合文本和视觉标记到统一的模型主干中。早期融合是一大进步，使</a:t>
            </a:r>
            <a:r>
              <a:rPr lang="en-US" altLang="zh-CN" sz="1600">
                <a:sym typeface="+mn-ea"/>
              </a:rPr>
              <a:t>Llama</a:t>
            </a:r>
            <a:r>
              <a:rPr lang="zh-CN" altLang="en-US" sz="1600">
                <a:sym typeface="+mn-ea"/>
              </a:rPr>
              <a:t>能够联合预训练大量未标记的文本、图像和视频数据。</a:t>
            </a:r>
            <a:r>
              <a:rPr lang="en-US" altLang="zh-CN" sz="1600">
                <a:sym typeface="+mn-ea"/>
              </a:rPr>
              <a:t>Llama</a:t>
            </a:r>
            <a:r>
              <a:rPr lang="zh-CN" altLang="en-US" sz="1600">
                <a:sym typeface="+mn-ea"/>
              </a:rPr>
              <a:t>还改进了</a:t>
            </a:r>
            <a:r>
              <a:rPr lang="en-US" altLang="zh-CN" sz="1600">
                <a:sym typeface="+mn-ea"/>
              </a:rPr>
              <a:t>Llama 4</a:t>
            </a:r>
            <a:r>
              <a:rPr lang="zh-CN" altLang="en-US" sz="1600">
                <a:sym typeface="+mn-ea"/>
              </a:rPr>
              <a:t>的视觉编码器</a:t>
            </a:r>
            <a:r>
              <a:rPr lang="en-US" altLang="zh-CN" sz="1600">
                <a:sym typeface="+mn-ea"/>
              </a:rPr>
              <a:t>——</a:t>
            </a:r>
            <a:r>
              <a:rPr lang="zh-CN" altLang="en-US" sz="1600">
                <a:sym typeface="+mn-ea"/>
              </a:rPr>
              <a:t>基于</a:t>
            </a:r>
            <a:r>
              <a:rPr lang="en-US" altLang="zh-CN" sz="1600">
                <a:sym typeface="+mn-ea"/>
              </a:rPr>
              <a:t>MetaCLIP</a:t>
            </a:r>
            <a:r>
              <a:rPr lang="zh-CN" altLang="en-US" sz="1600">
                <a:sym typeface="+mn-ea"/>
              </a:rPr>
              <a:t>，与冻结的</a:t>
            </a:r>
            <a:r>
              <a:rPr lang="en-US" altLang="zh-CN" sz="1600">
                <a:sym typeface="+mn-ea"/>
              </a:rPr>
              <a:t>Llama</a:t>
            </a:r>
            <a:r>
              <a:rPr lang="zh-CN" altLang="en-US" sz="1600">
                <a:sym typeface="+mn-ea"/>
              </a:rPr>
              <a:t>模型联合训练，以更好地和</a:t>
            </a:r>
            <a:r>
              <a:rPr lang="en-US" altLang="zh-CN" sz="1600">
                <a:sym typeface="+mn-ea"/>
              </a:rPr>
              <a:t>LLM</a:t>
            </a:r>
            <a:r>
              <a:rPr lang="zh-CN" altLang="en-US" sz="1600">
                <a:sym typeface="+mn-ea"/>
              </a:rPr>
              <a:t>结合。</a:t>
            </a:r>
            <a:endParaRPr lang="zh-CN" altLang="en-US" sz="1600"/>
          </a:p>
          <a:p>
            <a:pPr marL="285750" indent="-285750" fontAlgn="base">
              <a:spcBef>
                <a:spcPct val="0"/>
              </a:spcBef>
              <a:spcAft>
                <a:spcPct val="0"/>
              </a:spcAft>
              <a:buFont typeface="Wingdings" panose="05000000000000000000" charset="0"/>
              <a:buChar char="l"/>
            </a:pPr>
            <a:endParaRPr lang="zh-CN" altLang="en-US" sz="1600" b="1"/>
          </a:p>
          <a:p>
            <a:pPr marL="285750" indent="-285750" fontAlgn="base">
              <a:spcBef>
                <a:spcPct val="0"/>
              </a:spcBef>
              <a:spcAft>
                <a:spcPct val="0"/>
              </a:spcAft>
              <a:buFont typeface="Wingdings" panose="05000000000000000000" charset="0"/>
              <a:buChar char="l"/>
            </a:pPr>
            <a:r>
              <a:rPr lang="zh-CN" altLang="en-US" sz="1600" b="1"/>
              <a:t>优化超参数设置的</a:t>
            </a:r>
            <a:r>
              <a:rPr lang="en-US" altLang="zh-CN" sz="1600" b="1"/>
              <a:t>MetaP</a:t>
            </a:r>
            <a:r>
              <a:rPr lang="zh-CN" altLang="en-US" sz="1600"/>
              <a:t>：</a:t>
            </a:r>
            <a:r>
              <a:rPr lang="en-US" altLang="zh-CN" sz="1600"/>
              <a:t>Llama</a:t>
            </a:r>
            <a:r>
              <a:rPr lang="zh-CN" altLang="en-US" sz="1600"/>
              <a:t>开发了一种新训练技术</a:t>
            </a:r>
            <a:r>
              <a:rPr lang="en-US" altLang="zh-CN" sz="1600"/>
              <a:t>MetaP</a:t>
            </a:r>
            <a:r>
              <a:rPr lang="zh-CN" altLang="en-US" sz="1600"/>
              <a:t>，能够可靠设置关键模型超参数，如每层学习率和初始化规模。</a:t>
            </a:r>
            <a:r>
              <a:rPr lang="en-US" altLang="zh-CN" sz="1600"/>
              <a:t>Llama</a:t>
            </a:r>
            <a:r>
              <a:rPr lang="zh-CN" altLang="en-US" sz="1600"/>
              <a:t>发现所选超参数在不同</a:t>
            </a:r>
            <a:r>
              <a:rPr lang="en-US" altLang="zh-CN" sz="1600"/>
              <a:t>batch size</a:t>
            </a:r>
            <a:r>
              <a:rPr lang="zh-CN" altLang="en-US" sz="1600"/>
              <a:t>、模型宽度、深度和训练</a:t>
            </a:r>
            <a:r>
              <a:rPr lang="en-US" altLang="zh-CN" sz="1600"/>
              <a:t>token</a:t>
            </a:r>
            <a:r>
              <a:rPr lang="zh-CN" altLang="en-US" sz="1600"/>
              <a:t>数中可以很好的匹配。</a:t>
            </a:r>
            <a:r>
              <a:rPr lang="en-US" altLang="zh-CN" sz="1600"/>
              <a:t>Llama 4</a:t>
            </a:r>
            <a:r>
              <a:rPr lang="zh-CN" altLang="en-US" sz="1600"/>
              <a:t>通过在</a:t>
            </a:r>
            <a:r>
              <a:rPr lang="en-US" altLang="zh-CN" sz="1600"/>
              <a:t>200</a:t>
            </a:r>
            <a:r>
              <a:rPr lang="zh-CN" altLang="en-US" sz="1600"/>
              <a:t>种语言上预训练（包括超过</a:t>
            </a:r>
            <a:r>
              <a:rPr lang="en-US" altLang="zh-CN" sz="1600"/>
              <a:t>100</a:t>
            </a:r>
            <a:r>
              <a:rPr lang="zh-CN" altLang="en-US" sz="1600"/>
              <a:t>种每种超过</a:t>
            </a:r>
            <a:r>
              <a:rPr lang="en-US" altLang="zh-CN" sz="1600"/>
              <a:t>10</a:t>
            </a:r>
            <a:r>
              <a:rPr lang="zh-CN" altLang="en-US" sz="1600"/>
              <a:t>亿</a:t>
            </a:r>
            <a:r>
              <a:rPr lang="en-US" altLang="zh-CN" sz="1600"/>
              <a:t>token</a:t>
            </a:r>
            <a:r>
              <a:rPr lang="zh-CN" altLang="en-US" sz="1600"/>
              <a:t>的语言），总体的多语言训练</a:t>
            </a:r>
            <a:r>
              <a:rPr lang="en-US" altLang="zh-CN" sz="1600"/>
              <a:t>token</a:t>
            </a:r>
            <a:r>
              <a:rPr lang="zh-CN" altLang="en-US" sz="1600"/>
              <a:t>比</a:t>
            </a:r>
            <a:r>
              <a:rPr lang="en-US" altLang="zh-CN" sz="1600"/>
              <a:t>Llama 3</a:t>
            </a:r>
            <a:r>
              <a:rPr lang="zh-CN" altLang="en-US" sz="1600"/>
              <a:t>多</a:t>
            </a:r>
            <a:r>
              <a:rPr lang="en-US" altLang="zh-CN" sz="1600"/>
              <a:t>10</a:t>
            </a:r>
            <a:r>
              <a:rPr lang="zh-CN" altLang="en-US" sz="1600"/>
              <a:t>倍。</a:t>
            </a:r>
            <a:endParaRPr lang="zh-CN" altLang="en-US" sz="1600"/>
          </a:p>
          <a:p>
            <a:pPr marL="285750" indent="-285750" fontAlgn="base">
              <a:spcBef>
                <a:spcPct val="0"/>
              </a:spcBef>
              <a:spcAft>
                <a:spcPct val="0"/>
              </a:spcAft>
              <a:buFont typeface="Wingdings" panose="05000000000000000000" charset="0"/>
              <a:buChar char="l"/>
            </a:pPr>
            <a:endParaRPr lang="zh-CN" altLang="en-US" sz="1600"/>
          </a:p>
          <a:p>
            <a:pPr marL="285750" indent="-285750" fontAlgn="base">
              <a:spcBef>
                <a:spcPct val="0"/>
              </a:spcBef>
              <a:spcAft>
                <a:spcPct val="0"/>
              </a:spcAft>
              <a:buFont typeface="Wingdings" panose="05000000000000000000" charset="0"/>
              <a:buChar char="l"/>
            </a:pPr>
            <a:r>
              <a:rPr lang="en-US" altLang="zh-CN" sz="1600" b="1"/>
              <a:t>FP8 </a:t>
            </a:r>
            <a:r>
              <a:rPr lang="zh-CN" altLang="en-US" sz="1600" b="1"/>
              <a:t>混合精度训练</a:t>
            </a:r>
            <a:r>
              <a:rPr lang="zh-CN" altLang="en-US" sz="1600"/>
              <a:t>：</a:t>
            </a:r>
            <a:r>
              <a:rPr lang="en-US" altLang="zh-CN" sz="1600"/>
              <a:t>Llama 4 </a:t>
            </a:r>
            <a:r>
              <a:rPr lang="zh-CN" altLang="en-US" sz="1600"/>
              <a:t>专注于高效的模型训练，使用</a:t>
            </a:r>
            <a:r>
              <a:rPr lang="en-US" altLang="zh-CN" sz="1600"/>
              <a:t> FP8 </a:t>
            </a:r>
            <a:r>
              <a:rPr lang="zh-CN" altLang="en-US" sz="1600"/>
              <a:t>精度，既不牺牲质量，又确保了高模型</a:t>
            </a:r>
            <a:r>
              <a:rPr lang="en-US" altLang="zh-CN" sz="1600"/>
              <a:t> FLOPs </a:t>
            </a:r>
            <a:r>
              <a:rPr lang="zh-CN" altLang="en-US" sz="1600"/>
              <a:t>利用率。在使用</a:t>
            </a:r>
            <a:r>
              <a:rPr lang="en-US" altLang="zh-CN" sz="1600"/>
              <a:t> FP8 </a:t>
            </a:r>
            <a:r>
              <a:rPr lang="zh-CN" altLang="en-US" sz="1600"/>
              <a:t>和</a:t>
            </a:r>
            <a:r>
              <a:rPr lang="en-US" altLang="zh-CN" sz="1600"/>
              <a:t> 32K GPU </a:t>
            </a:r>
            <a:r>
              <a:rPr lang="zh-CN" altLang="en-US" sz="1600"/>
              <a:t>对</a:t>
            </a:r>
            <a:r>
              <a:rPr lang="en-US" altLang="zh-CN" sz="1600"/>
              <a:t> Llama 4 Behemoth </a:t>
            </a:r>
            <a:r>
              <a:rPr lang="zh-CN" altLang="en-US" sz="1600"/>
              <a:t>模型进行预训练时，实现了每</a:t>
            </a:r>
            <a:r>
              <a:rPr lang="en-US" altLang="zh-CN" sz="1600"/>
              <a:t> GPU 390 TFLOPs </a:t>
            </a:r>
            <a:r>
              <a:rPr lang="zh-CN" altLang="en-US" sz="1600"/>
              <a:t>的性能，显著提升了训练效率。</a:t>
            </a:r>
            <a:endParaRPr lang="zh-CN" altLang="en-US" sz="1600"/>
          </a:p>
          <a:p>
            <a:pPr marL="285750" indent="-285750" fontAlgn="base">
              <a:spcBef>
                <a:spcPct val="0"/>
              </a:spcBef>
              <a:spcAft>
                <a:spcPct val="0"/>
              </a:spcAft>
              <a:buFont typeface="Wingdings" panose="05000000000000000000" charset="0"/>
              <a:buChar char="l"/>
            </a:pPr>
            <a:endParaRPr lang="zh-CN" altLang="en-US" sz="1600"/>
          </a:p>
          <a:p>
            <a:pPr marL="285750" indent="-285750" fontAlgn="base">
              <a:spcBef>
                <a:spcPct val="0"/>
              </a:spcBef>
              <a:spcAft>
                <a:spcPct val="0"/>
              </a:spcAft>
              <a:buFont typeface="Wingdings" panose="05000000000000000000" charset="0"/>
              <a:buChar char="l"/>
            </a:pPr>
            <a:r>
              <a:rPr lang="zh-CN" altLang="en-US" sz="1600" b="1"/>
              <a:t>大规模数据集</a:t>
            </a:r>
            <a:r>
              <a:rPr lang="zh-CN" altLang="en-US" sz="1600"/>
              <a:t>：整体训练数据混合物由超过</a:t>
            </a:r>
            <a:r>
              <a:rPr lang="en-US" altLang="zh-CN" sz="1600"/>
              <a:t> 30 </a:t>
            </a:r>
            <a:r>
              <a:rPr lang="zh-CN" altLang="en-US" sz="1600"/>
              <a:t>万亿个</a:t>
            </a:r>
            <a:r>
              <a:rPr lang="en-US" altLang="zh-CN" sz="1600"/>
              <a:t> token </a:t>
            </a:r>
            <a:r>
              <a:rPr lang="zh-CN" altLang="en-US" sz="1600"/>
              <a:t>组成，是</a:t>
            </a:r>
            <a:r>
              <a:rPr lang="en-US" altLang="zh-CN" sz="1600"/>
              <a:t> Llama 3 </a:t>
            </a:r>
            <a:r>
              <a:rPr lang="zh-CN" altLang="en-US" sz="1600"/>
              <a:t>预训练混合物的两倍多，包括多样化的文本、图像和视频数据集，为模型提供了丰富的训练资源。</a:t>
            </a:r>
            <a:endParaRPr lang="zh-CN" altLang="en-US" sz="1600"/>
          </a:p>
          <a:p>
            <a:pPr marL="285750" indent="-285750" fontAlgn="base">
              <a:spcBef>
                <a:spcPct val="0"/>
              </a:spcBef>
              <a:spcAft>
                <a:spcPct val="0"/>
              </a:spcAft>
              <a:buFont typeface="Wingdings" panose="05000000000000000000" charset="0"/>
              <a:buChar char="l"/>
            </a:pPr>
            <a:endParaRPr lang="en-US" altLang="zh-CN" sz="1600" b="0" i="0">
              <a:latin typeface="-apple-system"/>
              <a:ea typeface="-apple-syste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Post</a:t>
            </a:r>
            <a:r>
              <a:rPr lang="en-US" altLang="zh-CN" sz="3200" b="1" dirty="0">
                <a:latin typeface="+mn-lt"/>
                <a:ea typeface="+mn-ea"/>
                <a:cs typeface="+mn-ea"/>
                <a:sym typeface="+mn-lt"/>
              </a:rPr>
              <a:t>-Training</a:t>
            </a:r>
            <a:endParaRPr lang="en-US" altLang="zh-CN" sz="3200" b="1" dirty="0">
              <a:latin typeface="+mn-lt"/>
            </a:endParaRPr>
          </a:p>
        </p:txBody>
      </p:sp>
      <p:sp>
        <p:nvSpPr>
          <p:cNvPr id="2" name="文本框 1"/>
          <p:cNvSpPr txBox="1"/>
          <p:nvPr/>
        </p:nvSpPr>
        <p:spPr>
          <a:xfrm>
            <a:off x="925830" y="1631950"/>
            <a:ext cx="10622915" cy="1115695"/>
          </a:xfrm>
          <a:prstGeom prst="rect">
            <a:avLst/>
          </a:prstGeom>
          <a:noFill/>
        </p:spPr>
        <p:txBody>
          <a:bodyPr wrap="square" rtlCol="0">
            <a:noAutofit/>
          </a:bodyPr>
          <a:p>
            <a:r>
              <a:rPr lang="zh-CN" altLang="en-US" b="1">
                <a:sym typeface="+mn-ea"/>
              </a:rPr>
              <a:t>最大的挑战</a:t>
            </a:r>
            <a:r>
              <a:rPr lang="en-US" altLang="zh-CN">
                <a:sym typeface="+mn-ea"/>
              </a:rPr>
              <a:t>: </a:t>
            </a:r>
            <a:r>
              <a:rPr lang="zh-CN" altLang="en-US"/>
              <a:t>在对</a:t>
            </a:r>
            <a:r>
              <a:rPr lang="en-US" altLang="zh-CN"/>
              <a:t> Llama 4 Maverick </a:t>
            </a:r>
            <a:r>
              <a:rPr lang="zh-CN" altLang="en-US"/>
              <a:t>模型进行后训练时，保持多模态输入、推理和对话能力之间的平衡。</a:t>
            </a:r>
            <a:endParaRPr lang="zh-CN" altLang="en-US"/>
          </a:p>
          <a:p>
            <a:endParaRPr lang="zh-CN" altLang="en-US"/>
          </a:p>
          <a:p>
            <a:r>
              <a:rPr lang="zh-CN" altLang="en-US" b="1"/>
              <a:t>关键的发现</a:t>
            </a:r>
            <a:r>
              <a:rPr lang="en-US" altLang="zh-CN"/>
              <a:t>: SFT </a:t>
            </a:r>
            <a:r>
              <a:rPr lang="zh-CN" altLang="en-US"/>
              <a:t>和</a:t>
            </a:r>
            <a:r>
              <a:rPr lang="en-US" altLang="zh-CN"/>
              <a:t> DPO </a:t>
            </a:r>
            <a:r>
              <a:rPr lang="zh-CN" altLang="en-US"/>
              <a:t>可能会过度限制模型，</a:t>
            </a:r>
            <a:r>
              <a:rPr lang="zh-CN" altLang="en-US"/>
              <a:t>限制在线</a:t>
            </a:r>
            <a:r>
              <a:rPr lang="en-US" altLang="zh-CN"/>
              <a:t>RL </a:t>
            </a:r>
            <a:r>
              <a:rPr lang="zh-CN" altLang="en-US"/>
              <a:t>阶段限制模型的探索能力，从而导致在推理、编码和数学领域的准确性不佳。</a:t>
            </a:r>
            <a:endParaRPr lang="zh-CN" altLang="en-US"/>
          </a:p>
        </p:txBody>
      </p:sp>
      <p:sp>
        <p:nvSpPr>
          <p:cNvPr id="3" name="圆角矩形 2"/>
          <p:cNvSpPr/>
          <p:nvPr>
            <p:custDataLst>
              <p:tags r:id="rId1"/>
            </p:custDataLst>
          </p:nvPr>
        </p:nvSpPr>
        <p:spPr>
          <a:xfrm>
            <a:off x="925830" y="3171825"/>
            <a:ext cx="2118360" cy="6680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轻量级监督微调（</a:t>
            </a:r>
            <a:r>
              <a:rPr lang="en-US" altLang="zh-CN">
                <a:sym typeface="+mn-ea"/>
              </a:rPr>
              <a:t>SFT</a:t>
            </a:r>
            <a:r>
              <a:rPr lang="zh-CN" altLang="en-US">
                <a:sym typeface="+mn-ea"/>
              </a:rPr>
              <a:t>）</a:t>
            </a:r>
            <a:endParaRPr lang="zh-CN" altLang="en-US"/>
          </a:p>
        </p:txBody>
      </p:sp>
      <p:sp>
        <p:nvSpPr>
          <p:cNvPr id="4" name="圆角矩形 3"/>
          <p:cNvSpPr/>
          <p:nvPr>
            <p:custDataLst>
              <p:tags r:id="rId2"/>
            </p:custDataLst>
          </p:nvPr>
        </p:nvSpPr>
        <p:spPr>
          <a:xfrm>
            <a:off x="5039995" y="3128645"/>
            <a:ext cx="2113915" cy="6902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在线强化学习（</a:t>
            </a:r>
            <a:r>
              <a:rPr lang="en-US" altLang="zh-CN">
                <a:sym typeface="+mn-ea"/>
              </a:rPr>
              <a:t>RL)</a:t>
            </a:r>
            <a:endParaRPr lang="zh-CN" altLang="en-US"/>
          </a:p>
        </p:txBody>
      </p:sp>
      <p:sp>
        <p:nvSpPr>
          <p:cNvPr id="5" name="圆角矩形 4"/>
          <p:cNvSpPr/>
          <p:nvPr>
            <p:custDataLst>
              <p:tags r:id="rId3"/>
            </p:custDataLst>
          </p:nvPr>
        </p:nvSpPr>
        <p:spPr>
          <a:xfrm>
            <a:off x="9149080" y="3128645"/>
            <a:ext cx="2116455" cy="7112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ym typeface="+mn-ea"/>
              </a:rPr>
              <a:t>轻量级直接偏好优化（</a:t>
            </a:r>
            <a:r>
              <a:rPr lang="en-US" altLang="zh-CN">
                <a:sym typeface="+mn-ea"/>
              </a:rPr>
              <a:t>DPO</a:t>
            </a:r>
            <a:r>
              <a:rPr lang="zh-CN" altLang="en-US">
                <a:sym typeface="+mn-ea"/>
              </a:rPr>
              <a:t>）</a:t>
            </a:r>
            <a:endParaRPr lang="zh-CN" altLang="en-US"/>
          </a:p>
        </p:txBody>
      </p:sp>
      <p:sp>
        <p:nvSpPr>
          <p:cNvPr id="6" name="文本框 5"/>
          <p:cNvSpPr txBox="1"/>
          <p:nvPr>
            <p:custDataLst>
              <p:tags r:id="rId4"/>
            </p:custDataLst>
          </p:nvPr>
        </p:nvSpPr>
        <p:spPr>
          <a:xfrm>
            <a:off x="217805" y="4225290"/>
            <a:ext cx="4064000" cy="922020"/>
          </a:xfrm>
          <a:prstGeom prst="rect">
            <a:avLst/>
          </a:prstGeom>
          <a:noFill/>
        </p:spPr>
        <p:txBody>
          <a:bodyPr wrap="square" rtlCol="0">
            <a:spAutoFit/>
          </a:bodyPr>
          <a:p>
            <a:r>
              <a:rPr lang="zh-CN" altLang="en-US">
                <a:sym typeface="+mn-ea"/>
              </a:rPr>
              <a:t>使用</a:t>
            </a:r>
            <a:r>
              <a:rPr lang="en-US" altLang="zh-CN">
                <a:sym typeface="+mn-ea"/>
              </a:rPr>
              <a:t> Llama </a:t>
            </a:r>
            <a:r>
              <a:rPr lang="zh-CN" altLang="en-US">
                <a:sym typeface="+mn-ea"/>
              </a:rPr>
              <a:t>模型作为评判，移除了超过</a:t>
            </a:r>
            <a:r>
              <a:rPr lang="en-US" altLang="zh-CN">
                <a:sym typeface="+mn-ea"/>
              </a:rPr>
              <a:t> 50% </a:t>
            </a:r>
            <a:r>
              <a:rPr lang="zh-CN" altLang="en-US">
                <a:sym typeface="+mn-ea"/>
              </a:rPr>
              <a:t>的标记为</a:t>
            </a:r>
            <a:r>
              <a:rPr lang="en-US" altLang="zh-CN">
                <a:sym typeface="+mn-ea"/>
              </a:rPr>
              <a:t>“</a:t>
            </a:r>
            <a:r>
              <a:rPr lang="zh-CN" altLang="en-US">
                <a:sym typeface="+mn-ea"/>
              </a:rPr>
              <a:t>简单</a:t>
            </a:r>
            <a:r>
              <a:rPr lang="en-US" altLang="zh-CN">
                <a:sym typeface="+mn-ea"/>
              </a:rPr>
              <a:t>”</a:t>
            </a:r>
            <a:r>
              <a:rPr lang="zh-CN" altLang="en-US">
                <a:sym typeface="+mn-ea"/>
              </a:rPr>
              <a:t>的数据，并对剩余的较难数据集进行轻量级</a:t>
            </a:r>
            <a:r>
              <a:rPr lang="en-US" altLang="zh-CN">
                <a:sym typeface="+mn-ea"/>
              </a:rPr>
              <a:t> SFT</a:t>
            </a:r>
            <a:r>
              <a:rPr lang="zh-CN" altLang="en-US">
                <a:sym typeface="+mn-ea"/>
              </a:rPr>
              <a:t>。</a:t>
            </a:r>
            <a:endParaRPr lang="zh-CN" altLang="en-US"/>
          </a:p>
        </p:txBody>
      </p:sp>
      <p:sp>
        <p:nvSpPr>
          <p:cNvPr id="7" name="文本框 6"/>
          <p:cNvSpPr txBox="1"/>
          <p:nvPr>
            <p:custDataLst>
              <p:tags r:id="rId5"/>
            </p:custDataLst>
          </p:nvPr>
        </p:nvSpPr>
        <p:spPr>
          <a:xfrm>
            <a:off x="4260215" y="4199890"/>
            <a:ext cx="4064000" cy="922020"/>
          </a:xfrm>
          <a:prstGeom prst="rect">
            <a:avLst/>
          </a:prstGeom>
          <a:noFill/>
        </p:spPr>
        <p:txBody>
          <a:bodyPr wrap="square" rtlCol="0">
            <a:spAutoFit/>
          </a:bodyPr>
          <a:p>
            <a:r>
              <a:rPr lang="zh-CN" altLang="en-US">
                <a:sym typeface="+mn-ea"/>
              </a:rPr>
              <a:t>在随后的多模态在线</a:t>
            </a:r>
            <a:r>
              <a:rPr lang="en-US" altLang="zh-CN">
                <a:sym typeface="+mn-ea"/>
              </a:rPr>
              <a:t> RL </a:t>
            </a:r>
            <a:r>
              <a:rPr lang="zh-CN" altLang="en-US">
                <a:sym typeface="+mn-ea"/>
              </a:rPr>
              <a:t>阶段，通过精心选择较难的提示，实现了性能的显著提升</a:t>
            </a:r>
            <a:endParaRPr lang="zh-CN" altLang="en-US"/>
          </a:p>
        </p:txBody>
      </p:sp>
      <p:sp>
        <p:nvSpPr>
          <p:cNvPr id="8" name="文本框 7"/>
          <p:cNvSpPr txBox="1"/>
          <p:nvPr>
            <p:custDataLst>
              <p:tags r:id="rId6"/>
            </p:custDataLst>
          </p:nvPr>
        </p:nvSpPr>
        <p:spPr>
          <a:xfrm>
            <a:off x="8324215" y="4199890"/>
            <a:ext cx="4064000" cy="922020"/>
          </a:xfrm>
          <a:prstGeom prst="rect">
            <a:avLst/>
          </a:prstGeom>
          <a:noFill/>
        </p:spPr>
        <p:txBody>
          <a:bodyPr wrap="square" rtlCol="0">
            <a:spAutoFit/>
          </a:bodyPr>
          <a:p>
            <a:r>
              <a:rPr lang="zh-CN" altLang="en-US">
                <a:sym typeface="+mn-ea"/>
              </a:rPr>
              <a:t>此外，实施了一种连续在线</a:t>
            </a:r>
            <a:r>
              <a:rPr lang="en-US" altLang="zh-CN">
                <a:sym typeface="+mn-ea"/>
              </a:rPr>
              <a:t> RL </a:t>
            </a:r>
            <a:r>
              <a:rPr lang="zh-CN" altLang="en-US">
                <a:sym typeface="+mn-ea"/>
              </a:rPr>
              <a:t>策略，交替进行模型训练和使用模型持续筛选并保留中等难度到较难的提示。</a:t>
            </a:r>
            <a:endParaRPr lang="zh-CN" altLang="en-US"/>
          </a:p>
        </p:txBody>
      </p:sp>
      <p:sp>
        <p:nvSpPr>
          <p:cNvPr id="9" name="文本框 8"/>
          <p:cNvSpPr txBox="1"/>
          <p:nvPr/>
        </p:nvSpPr>
        <p:spPr>
          <a:xfrm>
            <a:off x="217805" y="5386705"/>
            <a:ext cx="11756390" cy="836295"/>
          </a:xfrm>
          <a:prstGeom prst="rect">
            <a:avLst/>
          </a:prstGeom>
          <a:noFill/>
        </p:spPr>
        <p:txBody>
          <a:bodyPr wrap="square" rtlCol="0">
            <a:noAutofit/>
          </a:bodyPr>
          <a:p>
            <a:r>
              <a:rPr lang="zh-CN" altLang="en-US">
                <a:sym typeface="+mn-ea"/>
              </a:rPr>
              <a:t>这种策略在计算和准确性权衡方面被证明是非常有益的。然后，</a:t>
            </a:r>
            <a:r>
              <a:rPr lang="en-US" altLang="zh-CN">
                <a:sym typeface="+mn-ea"/>
              </a:rPr>
              <a:t>Meta</a:t>
            </a:r>
            <a:r>
              <a:rPr lang="zh-CN" altLang="en-US">
                <a:sym typeface="+mn-ea"/>
              </a:rPr>
              <a:t>进行了轻量级</a:t>
            </a:r>
            <a:r>
              <a:rPr lang="en-US" altLang="zh-CN">
                <a:sym typeface="+mn-ea"/>
              </a:rPr>
              <a:t> DPO</a:t>
            </a:r>
            <a:r>
              <a:rPr lang="zh-CN" altLang="en-US">
                <a:sym typeface="+mn-ea"/>
              </a:rPr>
              <a:t>，以处理与模型响应质量相关的边缘情况，有效地在模型的智能和对话能力之间取得了良好的平衡。</a:t>
            </a:r>
            <a:endParaRPr lang="zh-CN" altLang="en-US"/>
          </a:p>
        </p:txBody>
      </p:sp>
      <p:sp>
        <p:nvSpPr>
          <p:cNvPr id="10" name="右箭头 9"/>
          <p:cNvSpPr/>
          <p:nvPr>
            <p:custDataLst>
              <p:tags r:id="rId7"/>
            </p:custDataLst>
          </p:nvPr>
        </p:nvSpPr>
        <p:spPr>
          <a:xfrm>
            <a:off x="3552190" y="317182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右箭头 10"/>
          <p:cNvSpPr/>
          <p:nvPr>
            <p:custDataLst>
              <p:tags r:id="rId8"/>
            </p:custDataLst>
          </p:nvPr>
        </p:nvSpPr>
        <p:spPr>
          <a:xfrm>
            <a:off x="7662545" y="317182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Deepseek vs Llama 4</a:t>
            </a:r>
            <a:endParaRPr lang="en-US" altLang="zh-CN" sz="3200" b="1" dirty="0">
              <a:latin typeface="+mn-lt"/>
            </a:endParaRPr>
          </a:p>
        </p:txBody>
      </p:sp>
      <p:graphicFrame>
        <p:nvGraphicFramePr>
          <p:cNvPr id="4" name="表格 3"/>
          <p:cNvGraphicFramePr/>
          <p:nvPr>
            <p:custDataLst>
              <p:tags r:id="rId1"/>
            </p:custDataLst>
          </p:nvPr>
        </p:nvGraphicFramePr>
        <p:xfrm>
          <a:off x="1009015" y="1741805"/>
          <a:ext cx="10174605" cy="4229735"/>
        </p:xfrm>
        <a:graphic>
          <a:graphicData uri="http://schemas.openxmlformats.org/drawingml/2006/table">
            <a:tbl>
              <a:tblPr firstRow="1" bandRow="1">
                <a:tableStyleId>{5C22544A-7EE6-4342-B048-85BDC9FD1C3A}</a:tableStyleId>
              </a:tblPr>
              <a:tblGrid>
                <a:gridCol w="3391535"/>
                <a:gridCol w="3391535"/>
                <a:gridCol w="3391535"/>
              </a:tblGrid>
              <a:tr h="479425">
                <a:tc>
                  <a:txBody>
                    <a:bodyPr/>
                    <a:p>
                      <a:pPr algn="ctr">
                        <a:buNone/>
                      </a:pPr>
                      <a:endParaRPr lang="zh-CN" altLang="en-US"/>
                    </a:p>
                  </a:txBody>
                  <a:tcPr/>
                </a:tc>
                <a:tc>
                  <a:txBody>
                    <a:bodyPr/>
                    <a:p>
                      <a:pPr algn="ctr">
                        <a:buNone/>
                      </a:pPr>
                      <a:r>
                        <a:rPr lang="en-US" altLang="zh-CN"/>
                        <a:t>Deepseek</a:t>
                      </a:r>
                      <a:endParaRPr lang="en-US" altLang="zh-CN"/>
                    </a:p>
                  </a:txBody>
                  <a:tcPr/>
                </a:tc>
                <a:tc>
                  <a:txBody>
                    <a:bodyPr/>
                    <a:p>
                      <a:pPr algn="ctr">
                        <a:buNone/>
                      </a:pPr>
                      <a:r>
                        <a:rPr lang="en-US" altLang="zh-CN"/>
                        <a:t>Llama 4</a:t>
                      </a:r>
                      <a:endParaRPr lang="en-US" altLang="zh-CN"/>
                    </a:p>
                  </a:txBody>
                  <a:tcPr/>
                </a:tc>
              </a:tr>
              <a:tr h="963295">
                <a:tc>
                  <a:txBody>
                    <a:bodyPr/>
                    <a:p>
                      <a:pPr algn="l">
                        <a:buNone/>
                      </a:pPr>
                      <a:r>
                        <a:rPr lang="en-US" altLang="zh-CN" b="1"/>
                        <a:t>Parameter Specifications</a:t>
                      </a:r>
                      <a:endParaRPr lang="en-US" altLang="zh-CN" b="1"/>
                    </a:p>
                  </a:txBody>
                  <a:tcPr/>
                </a:tc>
                <a:tc>
                  <a:txBody>
                    <a:bodyPr/>
                    <a:p>
                      <a:pPr algn="ctr">
                        <a:buNone/>
                      </a:pPr>
                      <a:r>
                        <a:rPr lang="en-US" altLang="zh-CN">
                          <a:solidFill>
                            <a:schemeClr val="tx1"/>
                          </a:solidFill>
                        </a:rPr>
                        <a:t>671B</a:t>
                      </a:r>
                      <a:endParaRPr lang="en-US" altLang="zh-CN">
                        <a:solidFill>
                          <a:schemeClr val="tx1"/>
                        </a:solidFill>
                      </a:endParaRPr>
                    </a:p>
                    <a:p>
                      <a:pPr algn="ctr">
                        <a:buNone/>
                      </a:pPr>
                      <a:r>
                        <a:rPr lang="zh-CN" altLang="en-US">
                          <a:solidFill>
                            <a:srgbClr val="FF0000"/>
                          </a:solidFill>
                        </a:rPr>
                        <a:t>一系列蒸馏版本</a:t>
                      </a:r>
                      <a:r>
                        <a:rPr lang="en-US" altLang="zh-CN">
                          <a:solidFill>
                            <a:srgbClr val="FF0000"/>
                          </a:solidFill>
                        </a:rPr>
                        <a:t>(70B,32B...)</a:t>
                      </a:r>
                      <a:endParaRPr lang="en-US" altLang="zh-CN">
                        <a:solidFill>
                          <a:srgbClr val="FF0000"/>
                        </a:solidFill>
                      </a:endParaRPr>
                    </a:p>
                  </a:txBody>
                  <a:tcPr/>
                </a:tc>
                <a:tc>
                  <a:txBody>
                    <a:bodyPr/>
                    <a:p>
                      <a:pPr algn="ctr">
                        <a:buNone/>
                      </a:pPr>
                      <a:r>
                        <a:rPr lang="en-US" altLang="zh-CN" sz="1800">
                          <a:sym typeface="+mn-ea"/>
                        </a:rPr>
                        <a:t>Llama 4 Scout (109B)</a:t>
                      </a:r>
                      <a:endParaRPr lang="en-US" altLang="zh-CN" sz="1800"/>
                    </a:p>
                    <a:p>
                      <a:pPr algn="ctr">
                        <a:buNone/>
                      </a:pPr>
                      <a:r>
                        <a:rPr lang="en-US" altLang="zh-CN" sz="1800">
                          <a:sym typeface="+mn-ea"/>
                        </a:rPr>
                        <a:t>Llama 4 Maverick (400B)</a:t>
                      </a:r>
                      <a:endParaRPr lang="en-US" altLang="zh-CN" sz="1800"/>
                    </a:p>
                    <a:p>
                      <a:pPr algn="ctr">
                        <a:buNone/>
                      </a:pPr>
                      <a:r>
                        <a:rPr lang="en-US" altLang="zh-CN" sz="1800">
                          <a:solidFill>
                            <a:srgbClr val="FF0000"/>
                          </a:solidFill>
                          <a:sym typeface="+mn-ea"/>
                        </a:rPr>
                        <a:t>Llama 4 Behemoth (2000B)</a:t>
                      </a:r>
                      <a:endParaRPr lang="en-US" altLang="zh-CN" sz="1800">
                        <a:solidFill>
                          <a:srgbClr val="FF0000"/>
                        </a:solidFill>
                        <a:sym typeface="+mn-ea"/>
                      </a:endParaRPr>
                    </a:p>
                  </a:txBody>
                  <a:tcPr/>
                </a:tc>
              </a:tr>
              <a:tr h="480060">
                <a:tc>
                  <a:txBody>
                    <a:bodyPr/>
                    <a:p>
                      <a:pPr algn="l">
                        <a:buNone/>
                      </a:pPr>
                      <a:r>
                        <a:rPr lang="en-US" altLang="zh-CN" b="1"/>
                        <a:t>Mo</a:t>
                      </a:r>
                      <a:r>
                        <a:rPr lang="en-US" altLang="zh-CN" b="1"/>
                        <a:t>E</a:t>
                      </a:r>
                      <a:endParaRPr lang="en-US" altLang="zh-CN" b="1"/>
                    </a:p>
                  </a:txBody>
                  <a:tcPr/>
                </a:tc>
                <a:tc>
                  <a:txBody>
                    <a:bodyPr/>
                    <a:p>
                      <a:pPr algn="ctr">
                        <a:buNone/>
                      </a:pPr>
                      <a:r>
                        <a:rPr lang="en-US" altLang="zh-CN">
                          <a:solidFill>
                            <a:srgbClr val="FF0000"/>
                          </a:solidFill>
                        </a:rPr>
                        <a:t>Yes</a:t>
                      </a:r>
                      <a:endParaRPr lang="en-US" altLang="zh-CN">
                        <a:solidFill>
                          <a:srgbClr val="FF0000"/>
                        </a:solidFill>
                      </a:endParaRPr>
                    </a:p>
                  </a:txBody>
                  <a:tcPr/>
                </a:tc>
                <a:tc>
                  <a:txBody>
                    <a:bodyPr/>
                    <a:p>
                      <a:pPr algn="ctr">
                        <a:buNone/>
                      </a:pPr>
                      <a:r>
                        <a:rPr lang="en-US" altLang="zh-CN"/>
                        <a:t>Yes</a:t>
                      </a:r>
                      <a:endParaRPr lang="en-US" altLang="zh-CN"/>
                    </a:p>
                  </a:txBody>
                  <a:tcPr/>
                </a:tc>
              </a:tr>
              <a:tr h="479425">
                <a:tc>
                  <a:txBody>
                    <a:bodyPr/>
                    <a:p>
                      <a:pPr algn="l">
                        <a:buNone/>
                      </a:pPr>
                      <a:r>
                        <a:rPr lang="en-US" altLang="zh-CN" b="1"/>
                        <a:t>Multimodal</a:t>
                      </a:r>
                      <a:endParaRPr lang="en-US" altLang="zh-CN" b="1"/>
                    </a:p>
                  </a:txBody>
                  <a:tcPr/>
                </a:tc>
                <a:tc>
                  <a:txBody>
                    <a:bodyPr/>
                    <a:p>
                      <a:pPr algn="ctr">
                        <a:buNone/>
                      </a:pPr>
                      <a:r>
                        <a:rPr lang="en-US" altLang="zh-CN"/>
                        <a:t>No</a:t>
                      </a:r>
                      <a:endParaRPr lang="en-US" altLang="zh-CN"/>
                    </a:p>
                  </a:txBody>
                  <a:tcPr/>
                </a:tc>
                <a:tc>
                  <a:txBody>
                    <a:bodyPr/>
                    <a:p>
                      <a:pPr algn="ctr">
                        <a:buNone/>
                      </a:pPr>
                      <a:r>
                        <a:rPr lang="en-US" altLang="zh-CN">
                          <a:solidFill>
                            <a:srgbClr val="FF0000"/>
                          </a:solidFill>
                        </a:rPr>
                        <a:t>Yes</a:t>
                      </a:r>
                      <a:endParaRPr lang="en-US" altLang="zh-CN">
                        <a:solidFill>
                          <a:srgbClr val="FF0000"/>
                        </a:solidFill>
                      </a:endParaRPr>
                    </a:p>
                  </a:txBody>
                  <a:tcPr/>
                </a:tc>
              </a:tr>
              <a:tr h="478790">
                <a:tc>
                  <a:txBody>
                    <a:bodyPr/>
                    <a:p>
                      <a:pPr algn="l">
                        <a:buNone/>
                      </a:pPr>
                      <a:r>
                        <a:rPr lang="en-US" altLang="zh-CN" b="1"/>
                        <a:t>Reasoning Model</a:t>
                      </a:r>
                      <a:endParaRPr lang="en-US" altLang="zh-CN" b="1"/>
                    </a:p>
                  </a:txBody>
                  <a:tcPr/>
                </a:tc>
                <a:tc>
                  <a:txBody>
                    <a:bodyPr/>
                    <a:p>
                      <a:pPr algn="ctr">
                        <a:buNone/>
                      </a:pPr>
                      <a:r>
                        <a:rPr lang="en-US" altLang="zh-CN">
                          <a:solidFill>
                            <a:srgbClr val="FF0000"/>
                          </a:solidFill>
                        </a:rPr>
                        <a:t>Yes</a:t>
                      </a:r>
                      <a:endParaRPr lang="en-US" altLang="zh-CN">
                        <a:solidFill>
                          <a:srgbClr val="FF0000"/>
                        </a:solidFill>
                      </a:endParaRPr>
                    </a:p>
                  </a:txBody>
                  <a:tcPr/>
                </a:tc>
                <a:tc>
                  <a:txBody>
                    <a:bodyPr/>
                    <a:p>
                      <a:pPr algn="ctr">
                        <a:buNone/>
                      </a:pPr>
                      <a:r>
                        <a:rPr lang="en-US" altLang="zh-CN"/>
                        <a:t>No</a:t>
                      </a:r>
                      <a:endParaRPr lang="en-US" altLang="zh-CN"/>
                    </a:p>
                  </a:txBody>
                  <a:tcPr/>
                </a:tc>
              </a:tr>
              <a:tr h="674370">
                <a:tc>
                  <a:txBody>
                    <a:bodyPr/>
                    <a:p>
                      <a:pPr algn="l">
                        <a:buNone/>
                      </a:pPr>
                      <a:r>
                        <a:rPr lang="en-US" altLang="zh-CN" sz="1800" b="1">
                          <a:sym typeface="+mn-ea"/>
                        </a:rPr>
                        <a:t>Maximux Context Length</a:t>
                      </a:r>
                      <a:endParaRPr lang="en-US" altLang="zh-CN" sz="1800" b="1"/>
                    </a:p>
                    <a:p>
                      <a:pPr algn="l">
                        <a:buNone/>
                      </a:pPr>
                      <a:endParaRPr lang="en-US" altLang="zh-CN" b="1"/>
                    </a:p>
                  </a:txBody>
                  <a:tcPr/>
                </a:tc>
                <a:tc>
                  <a:txBody>
                    <a:bodyPr/>
                    <a:p>
                      <a:pPr algn="ctr">
                        <a:buNone/>
                      </a:pPr>
                      <a:r>
                        <a:rPr lang="en-US" altLang="zh-CN"/>
                        <a:t>128k</a:t>
                      </a:r>
                      <a:endParaRPr lang="en-US" altLang="zh-CN"/>
                    </a:p>
                  </a:txBody>
                  <a:tcPr/>
                </a:tc>
                <a:tc>
                  <a:txBody>
                    <a:bodyPr/>
                    <a:p>
                      <a:pPr algn="ctr">
                        <a:buNone/>
                      </a:pPr>
                      <a:r>
                        <a:rPr lang="en-US" altLang="zh-CN">
                          <a:solidFill>
                            <a:srgbClr val="FF0000"/>
                          </a:solidFill>
                        </a:rPr>
                        <a:t>10M</a:t>
                      </a:r>
                      <a:endParaRPr lang="en-US" altLang="zh-CN">
                        <a:solidFill>
                          <a:srgbClr val="FF0000"/>
                        </a:solidFill>
                      </a:endParaRPr>
                    </a:p>
                  </a:txBody>
                  <a:tcPr/>
                </a:tc>
              </a:tr>
              <a:tr h="674370">
                <a:tc>
                  <a:txBody>
                    <a:bodyPr/>
                    <a:p>
                      <a:pPr algn="l">
                        <a:buNone/>
                      </a:pPr>
                      <a:r>
                        <a:rPr lang="en-US" altLang="zh-CN" b="1"/>
                        <a:t>FP8 Mixed Precision Training </a:t>
                      </a:r>
                      <a:endParaRPr lang="en-US" altLang="zh-CN" b="1"/>
                    </a:p>
                  </a:txBody>
                  <a:tcPr/>
                </a:tc>
                <a:tc>
                  <a:txBody>
                    <a:bodyPr/>
                    <a:p>
                      <a:pPr algn="ctr">
                        <a:buNone/>
                      </a:pPr>
                      <a:r>
                        <a:rPr lang="en-US" altLang="zh-CN">
                          <a:solidFill>
                            <a:srgbClr val="FF0000"/>
                          </a:solidFill>
                        </a:rPr>
                        <a:t>Yes</a:t>
                      </a:r>
                      <a:endParaRPr lang="en-US" altLang="zh-CN">
                        <a:solidFill>
                          <a:srgbClr val="FF0000"/>
                        </a:solidFill>
                      </a:endParaRPr>
                    </a:p>
                  </a:txBody>
                  <a:tcPr/>
                </a:tc>
                <a:tc>
                  <a:txBody>
                    <a:bodyPr/>
                    <a:p>
                      <a:pPr algn="ctr">
                        <a:buNone/>
                      </a:pPr>
                      <a:r>
                        <a:rPr lang="en-US" altLang="zh-CN"/>
                        <a:t>Yes</a:t>
                      </a:r>
                      <a:endParaRPr lang="en-US" altLang="zh-CN"/>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3" name="图片 2"/>
          <p:cNvPicPr>
            <a:picLocks noChangeAspect="1"/>
          </p:cNvPicPr>
          <p:nvPr/>
        </p:nvPicPr>
        <p:blipFill>
          <a:blip r:embed="rId1"/>
          <a:srcRect t="15160"/>
          <a:stretch>
            <a:fillRect/>
          </a:stretch>
        </p:blipFill>
        <p:spPr>
          <a:xfrm>
            <a:off x="6038215" y="1442085"/>
            <a:ext cx="6051550" cy="5026660"/>
          </a:xfrm>
          <a:prstGeom prst="rect">
            <a:avLst/>
          </a:prstGeom>
        </p:spPr>
      </p:pic>
      <p:pic>
        <p:nvPicPr>
          <p:cNvPr id="4" name="图片 3"/>
          <p:cNvPicPr>
            <a:picLocks noChangeAspect="1"/>
          </p:cNvPicPr>
          <p:nvPr/>
        </p:nvPicPr>
        <p:blipFill>
          <a:blip r:embed="rId2"/>
          <a:stretch>
            <a:fillRect/>
          </a:stretch>
        </p:blipFill>
        <p:spPr>
          <a:xfrm>
            <a:off x="141605" y="1355725"/>
            <a:ext cx="5593715" cy="52628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5" name="图片 4"/>
          <p:cNvPicPr/>
          <p:nvPr/>
        </p:nvPicPr>
        <p:blipFill>
          <a:blip r:embed="rId1"/>
          <a:stretch>
            <a:fillRect/>
          </a:stretch>
        </p:blipFill>
        <p:spPr>
          <a:xfrm>
            <a:off x="952500" y="1471295"/>
            <a:ext cx="10287000" cy="1619250"/>
          </a:xfrm>
          <a:prstGeom prst="rect">
            <a:avLst/>
          </a:prstGeom>
        </p:spPr>
      </p:pic>
      <p:pic>
        <p:nvPicPr>
          <p:cNvPr id="6" name="图片 5"/>
          <p:cNvPicPr/>
          <p:nvPr/>
        </p:nvPicPr>
        <p:blipFill>
          <a:blip r:embed="rId2"/>
          <a:stretch>
            <a:fillRect/>
          </a:stretch>
        </p:blipFill>
        <p:spPr>
          <a:xfrm>
            <a:off x="953135" y="4908550"/>
            <a:ext cx="10287000" cy="1295400"/>
          </a:xfrm>
          <a:prstGeom prst="rect">
            <a:avLst/>
          </a:prstGeom>
        </p:spPr>
      </p:pic>
      <p:pic>
        <p:nvPicPr>
          <p:cNvPr id="7" name="图片 6"/>
          <p:cNvPicPr>
            <a:picLocks noChangeAspect="1"/>
          </p:cNvPicPr>
          <p:nvPr/>
        </p:nvPicPr>
        <p:blipFill>
          <a:blip r:embed="rId3"/>
          <a:stretch>
            <a:fillRect/>
          </a:stretch>
        </p:blipFill>
        <p:spPr>
          <a:xfrm>
            <a:off x="952500" y="3090545"/>
            <a:ext cx="10287635" cy="1818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4" name="图片 3"/>
          <p:cNvPicPr>
            <a:picLocks noChangeAspect="1"/>
          </p:cNvPicPr>
          <p:nvPr/>
        </p:nvPicPr>
        <p:blipFill>
          <a:blip r:embed="rId1"/>
          <a:stretch>
            <a:fillRect/>
          </a:stretch>
        </p:blipFill>
        <p:spPr>
          <a:xfrm>
            <a:off x="217805" y="1732915"/>
            <a:ext cx="6503670" cy="3928110"/>
          </a:xfrm>
          <a:prstGeom prst="rect">
            <a:avLst/>
          </a:prstGeom>
        </p:spPr>
      </p:pic>
      <p:sp>
        <p:nvSpPr>
          <p:cNvPr id="5" name="文本框 4"/>
          <p:cNvSpPr txBox="1"/>
          <p:nvPr/>
        </p:nvSpPr>
        <p:spPr>
          <a:xfrm>
            <a:off x="7716520" y="1364615"/>
            <a:ext cx="4064000" cy="368300"/>
          </a:xfrm>
          <a:prstGeom prst="rect">
            <a:avLst/>
          </a:prstGeom>
          <a:noFill/>
        </p:spPr>
        <p:txBody>
          <a:bodyPr wrap="square" rtlCol="0">
            <a:spAutoFit/>
          </a:bodyPr>
          <a:p>
            <a:r>
              <a:rPr lang="en-US" altLang="zh-CN"/>
              <a:t>Aider’s code editing benchmark </a:t>
            </a:r>
            <a:endParaRPr lang="en-US" altLang="zh-CN"/>
          </a:p>
        </p:txBody>
      </p:sp>
      <p:sp>
        <p:nvSpPr>
          <p:cNvPr id="6" name="文本框 5"/>
          <p:cNvSpPr txBox="1"/>
          <p:nvPr/>
        </p:nvSpPr>
        <p:spPr>
          <a:xfrm>
            <a:off x="1009015" y="1364298"/>
            <a:ext cx="5080000" cy="337185"/>
          </a:xfrm>
          <a:prstGeom prst="rect">
            <a:avLst/>
          </a:prstGeom>
        </p:spPr>
        <p:txBody>
          <a:bodyPr>
            <a:spAutoFit/>
          </a:bodyPr>
          <a:p>
            <a:pPr marL="0" indent="0" algn="ctr">
              <a:spcBef>
                <a:spcPct val="0"/>
              </a:spcBef>
              <a:spcAft>
                <a:spcPct val="0"/>
              </a:spcAft>
            </a:pPr>
            <a:r>
              <a:rPr lang="en-US" altLang="zh-CN" sz="1600" b="0" i="0">
                <a:solidFill>
                  <a:srgbClr val="212529"/>
                </a:solidFill>
                <a:ea typeface="system-ui"/>
                <a:cs typeface="+mn-lt"/>
              </a:rPr>
              <a:t>Creative Writing v3</a:t>
            </a:r>
            <a:endParaRPr lang="en-US" altLang="zh-CN" sz="1600" b="0" i="0">
              <a:solidFill>
                <a:srgbClr val="212529"/>
              </a:solidFill>
              <a:ea typeface="system-ui"/>
              <a:cs typeface="+mn-lt"/>
            </a:endParaRPr>
          </a:p>
        </p:txBody>
      </p:sp>
      <p:pic>
        <p:nvPicPr>
          <p:cNvPr id="10" name="图片 9"/>
          <p:cNvPicPr>
            <a:picLocks noChangeAspect="1"/>
          </p:cNvPicPr>
          <p:nvPr/>
        </p:nvPicPr>
        <p:blipFill>
          <a:blip r:embed="rId2"/>
          <a:stretch>
            <a:fillRect/>
          </a:stretch>
        </p:blipFill>
        <p:spPr>
          <a:xfrm>
            <a:off x="7716520" y="1732915"/>
            <a:ext cx="3465830" cy="4739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85830" y="812187"/>
            <a:ext cx="9652701" cy="2245009"/>
          </a:xfrm>
        </p:spPr>
        <p:txBody>
          <a:bodyPr>
            <a:normAutofit fontScale="90000"/>
          </a:bodyPr>
          <a:lstStyle/>
          <a:p>
            <a:pPr algn="ctr">
              <a:lnSpc>
                <a:spcPct val="150000"/>
              </a:lnSpc>
            </a:pPr>
            <a:br>
              <a:rPr lang="en-US" altLang="zh-CN" sz="3555" b="1" dirty="0">
                <a:latin typeface="+mn-lt"/>
                <a:ea typeface="+mn-ea"/>
                <a:cs typeface="+mn-ea"/>
                <a:sym typeface="+mn-lt"/>
              </a:rPr>
            </a:br>
            <a:r>
              <a:rPr lang="en-US" altLang="zh-CN" sz="3555" b="1" dirty="0">
                <a:latin typeface="+mn-lt"/>
                <a:ea typeface="+mn-ea"/>
                <a:cs typeface="+mn-ea"/>
                <a:sym typeface="+mn-lt"/>
              </a:rPr>
              <a:t>The Llama 4 herd: The beginning of a new era of natively multimodal AI innovation</a:t>
            </a:r>
            <a:endParaRPr lang="en-US" altLang="zh-CN" sz="3555" b="1" dirty="0">
              <a:latin typeface="+mn-lt"/>
              <a:ea typeface="+mn-ea"/>
              <a:cs typeface="+mn-ea"/>
              <a:sym typeface="+mn-lt"/>
            </a:endParaRPr>
          </a:p>
        </p:txBody>
      </p:sp>
      <p:sp>
        <p:nvSpPr>
          <p:cNvPr id="4" name="文本框 3"/>
          <p:cNvSpPr txBox="1"/>
          <p:nvPr/>
        </p:nvSpPr>
        <p:spPr>
          <a:xfrm>
            <a:off x="3980180" y="4011295"/>
            <a:ext cx="4064000" cy="368300"/>
          </a:xfrm>
          <a:prstGeom prst="rect">
            <a:avLst/>
          </a:prstGeom>
          <a:noFill/>
        </p:spPr>
        <p:txBody>
          <a:bodyPr wrap="square" rtlCol="0">
            <a:spAutoFit/>
          </a:bodyPr>
          <a:p>
            <a:pPr algn="ctr"/>
            <a:r>
              <a:rPr lang="en-US" altLang="zh-CN"/>
              <a:t>April 6, 2025</a:t>
            </a:r>
            <a:endParaRPr lang="en-US" altLang="zh-CN"/>
          </a:p>
        </p:txBody>
      </p:sp>
      <p:sp>
        <p:nvSpPr>
          <p:cNvPr id="7" name="文本框 6"/>
          <p:cNvSpPr txBox="1"/>
          <p:nvPr/>
        </p:nvSpPr>
        <p:spPr>
          <a:xfrm>
            <a:off x="6667500" y="585597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sym typeface="+mn-ea"/>
              </a:rPr>
              <a:t>Llama 4 cheating</a:t>
            </a:r>
            <a:endParaRPr lang="en-US" altLang="zh-CN" sz="3200" b="1" dirty="0">
              <a:latin typeface="+mn-lt"/>
            </a:endParaRPr>
          </a:p>
        </p:txBody>
      </p:sp>
      <p:pic>
        <p:nvPicPr>
          <p:cNvPr id="2" name="图片 1"/>
          <p:cNvPicPr/>
          <p:nvPr/>
        </p:nvPicPr>
        <p:blipFill>
          <a:blip r:embed="rId1"/>
          <a:stretch>
            <a:fillRect/>
          </a:stretch>
        </p:blipFill>
        <p:spPr>
          <a:xfrm>
            <a:off x="2346325" y="1328420"/>
            <a:ext cx="7631430" cy="53124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8" name="图片 7"/>
          <p:cNvPicPr/>
          <p:nvPr/>
        </p:nvPicPr>
        <p:blipFill>
          <a:blip r:embed="rId1"/>
          <a:stretch>
            <a:fillRect/>
          </a:stretch>
        </p:blipFill>
        <p:spPr>
          <a:xfrm>
            <a:off x="1599565" y="1307465"/>
            <a:ext cx="8993505" cy="5198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sym typeface="+mn-ea"/>
              </a:rPr>
              <a:t>Llama 4 cheating</a:t>
            </a:r>
            <a:endParaRPr lang="en-US" altLang="zh-CN" sz="3200" b="1" dirty="0">
              <a:latin typeface="+mn-lt"/>
            </a:endParaRPr>
          </a:p>
        </p:txBody>
      </p:sp>
      <p:pic>
        <p:nvPicPr>
          <p:cNvPr id="4" name="图片 3"/>
          <p:cNvPicPr>
            <a:picLocks noChangeAspect="1"/>
          </p:cNvPicPr>
          <p:nvPr/>
        </p:nvPicPr>
        <p:blipFill>
          <a:blip r:embed="rId1"/>
          <a:stretch>
            <a:fillRect/>
          </a:stretch>
        </p:blipFill>
        <p:spPr>
          <a:xfrm>
            <a:off x="217805" y="2090420"/>
            <a:ext cx="6102985" cy="3479800"/>
          </a:xfrm>
          <a:prstGeom prst="rect">
            <a:avLst/>
          </a:prstGeom>
        </p:spPr>
      </p:pic>
      <p:pic>
        <p:nvPicPr>
          <p:cNvPr id="5" name="图片 4"/>
          <p:cNvPicPr/>
          <p:nvPr/>
        </p:nvPicPr>
        <p:blipFill>
          <a:blip r:embed="rId2"/>
          <a:stretch>
            <a:fillRect/>
          </a:stretch>
        </p:blipFill>
        <p:spPr>
          <a:xfrm>
            <a:off x="6588125" y="2090420"/>
            <a:ext cx="5481955" cy="34404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2" name="图片 1"/>
          <p:cNvPicPr>
            <a:picLocks noChangeAspect="1"/>
          </p:cNvPicPr>
          <p:nvPr/>
        </p:nvPicPr>
        <p:blipFill>
          <a:blip r:embed="rId1"/>
          <a:stretch>
            <a:fillRect/>
          </a:stretch>
        </p:blipFill>
        <p:spPr>
          <a:xfrm>
            <a:off x="217805" y="1514475"/>
            <a:ext cx="5508625" cy="3895090"/>
          </a:xfrm>
          <a:prstGeom prst="rect">
            <a:avLst/>
          </a:prstGeom>
        </p:spPr>
      </p:pic>
      <p:pic>
        <p:nvPicPr>
          <p:cNvPr id="3" name="图片 2"/>
          <p:cNvPicPr>
            <a:picLocks noChangeAspect="1"/>
          </p:cNvPicPr>
          <p:nvPr/>
        </p:nvPicPr>
        <p:blipFill>
          <a:blip r:embed="rId2"/>
          <a:stretch>
            <a:fillRect/>
          </a:stretch>
        </p:blipFill>
        <p:spPr>
          <a:xfrm>
            <a:off x="5955030" y="1514475"/>
            <a:ext cx="6237605" cy="1339850"/>
          </a:xfrm>
          <a:prstGeom prst="rect">
            <a:avLst/>
          </a:prstGeom>
        </p:spPr>
      </p:pic>
      <p:pic>
        <p:nvPicPr>
          <p:cNvPr id="4" name="图片 3"/>
          <p:cNvPicPr>
            <a:picLocks noChangeAspect="1"/>
          </p:cNvPicPr>
          <p:nvPr/>
        </p:nvPicPr>
        <p:blipFill>
          <a:blip r:embed="rId3"/>
          <a:stretch>
            <a:fillRect/>
          </a:stretch>
        </p:blipFill>
        <p:spPr>
          <a:xfrm>
            <a:off x="5955030" y="3228975"/>
            <a:ext cx="6237605" cy="21831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4 cheating</a:t>
            </a:r>
            <a:endParaRPr lang="en-US" altLang="zh-CN" sz="3200" b="1" dirty="0">
              <a:latin typeface="+mn-lt"/>
            </a:endParaRPr>
          </a:p>
        </p:txBody>
      </p:sp>
      <p:pic>
        <p:nvPicPr>
          <p:cNvPr id="4" name="图片 3"/>
          <p:cNvPicPr>
            <a:picLocks noChangeAspect="1"/>
          </p:cNvPicPr>
          <p:nvPr/>
        </p:nvPicPr>
        <p:blipFill>
          <a:blip r:embed="rId1"/>
          <a:stretch>
            <a:fillRect/>
          </a:stretch>
        </p:blipFill>
        <p:spPr>
          <a:xfrm>
            <a:off x="6478270" y="1364615"/>
            <a:ext cx="4137025" cy="5191760"/>
          </a:xfrm>
          <a:prstGeom prst="rect">
            <a:avLst/>
          </a:prstGeom>
        </p:spPr>
      </p:pic>
      <p:pic>
        <p:nvPicPr>
          <p:cNvPr id="5" name="图片 4"/>
          <p:cNvPicPr>
            <a:picLocks noChangeAspect="1"/>
          </p:cNvPicPr>
          <p:nvPr/>
        </p:nvPicPr>
        <p:blipFill>
          <a:blip r:embed="rId2"/>
          <a:stretch>
            <a:fillRect/>
          </a:stretch>
        </p:blipFill>
        <p:spPr>
          <a:xfrm>
            <a:off x="849630" y="1364615"/>
            <a:ext cx="4425315" cy="51454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sym typeface="+mn-ea"/>
              </a:rPr>
              <a:t>Llama 4 cheating</a:t>
            </a:r>
            <a:endParaRPr lang="en-US" altLang="zh-CN" sz="3200" b="1" dirty="0">
              <a:latin typeface="+mn-lt"/>
            </a:endParaRPr>
          </a:p>
        </p:txBody>
      </p:sp>
      <p:pic>
        <p:nvPicPr>
          <p:cNvPr id="4" name="图片 3"/>
          <p:cNvPicPr/>
          <p:nvPr/>
        </p:nvPicPr>
        <p:blipFill>
          <a:blip r:embed="rId1"/>
          <a:stretch>
            <a:fillRect/>
          </a:stretch>
        </p:blipFill>
        <p:spPr>
          <a:xfrm>
            <a:off x="424180" y="1402715"/>
            <a:ext cx="6096000" cy="5086350"/>
          </a:xfrm>
          <a:prstGeom prst="rect">
            <a:avLst/>
          </a:prstGeom>
        </p:spPr>
      </p:pic>
      <p:pic>
        <p:nvPicPr>
          <p:cNvPr id="5" name="图片 4"/>
          <p:cNvPicPr/>
          <p:nvPr/>
        </p:nvPicPr>
        <p:blipFill>
          <a:blip r:embed="rId2"/>
          <a:stretch>
            <a:fillRect/>
          </a:stretch>
        </p:blipFill>
        <p:spPr>
          <a:xfrm>
            <a:off x="7781925" y="1402715"/>
            <a:ext cx="3333115" cy="51828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sym typeface="+mn-ea"/>
              </a:rPr>
              <a:t>Llama 4 cheating</a:t>
            </a:r>
            <a:endParaRPr lang="en-US" altLang="zh-CN" sz="3200" b="1" dirty="0">
              <a:latin typeface="+mn-lt"/>
            </a:endParaRPr>
          </a:p>
        </p:txBody>
      </p:sp>
      <p:pic>
        <p:nvPicPr>
          <p:cNvPr id="2" name="图片 1"/>
          <p:cNvPicPr>
            <a:picLocks noChangeAspect="1"/>
          </p:cNvPicPr>
          <p:nvPr/>
        </p:nvPicPr>
        <p:blipFill>
          <a:blip r:embed="rId1"/>
          <a:stretch>
            <a:fillRect/>
          </a:stretch>
        </p:blipFill>
        <p:spPr>
          <a:xfrm>
            <a:off x="217805" y="1379220"/>
            <a:ext cx="5586730" cy="5226685"/>
          </a:xfrm>
          <a:prstGeom prst="rect">
            <a:avLst/>
          </a:prstGeom>
        </p:spPr>
      </p:pic>
      <p:pic>
        <p:nvPicPr>
          <p:cNvPr id="4" name="图片 3"/>
          <p:cNvPicPr>
            <a:picLocks noChangeAspect="1"/>
          </p:cNvPicPr>
          <p:nvPr/>
        </p:nvPicPr>
        <p:blipFill>
          <a:blip r:embed="rId2"/>
          <a:stretch>
            <a:fillRect/>
          </a:stretch>
        </p:blipFill>
        <p:spPr>
          <a:xfrm>
            <a:off x="6017895" y="1379220"/>
            <a:ext cx="6174105" cy="2026285"/>
          </a:xfrm>
          <a:prstGeom prst="rect">
            <a:avLst/>
          </a:prstGeom>
        </p:spPr>
      </p:pic>
      <p:pic>
        <p:nvPicPr>
          <p:cNvPr id="6" name="图片 5"/>
          <p:cNvPicPr>
            <a:picLocks noChangeAspect="1"/>
          </p:cNvPicPr>
          <p:nvPr/>
        </p:nvPicPr>
        <p:blipFill>
          <a:blip r:embed="rId3"/>
          <a:stretch>
            <a:fillRect/>
          </a:stretch>
        </p:blipFill>
        <p:spPr>
          <a:xfrm>
            <a:off x="6181090" y="3640455"/>
            <a:ext cx="5288280" cy="27444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sym typeface="+mn-ea"/>
              </a:rPr>
              <a:t>Llama 4 cheating</a:t>
            </a:r>
            <a:endParaRPr lang="en-US" altLang="zh-CN" sz="3200" b="1" dirty="0">
              <a:latin typeface="+mn-lt"/>
            </a:endParaRPr>
          </a:p>
        </p:txBody>
      </p:sp>
      <p:pic>
        <p:nvPicPr>
          <p:cNvPr id="2" name="图片 1"/>
          <p:cNvPicPr/>
          <p:nvPr/>
        </p:nvPicPr>
        <p:blipFill>
          <a:blip r:embed="rId1"/>
          <a:stretch>
            <a:fillRect/>
          </a:stretch>
        </p:blipFill>
        <p:spPr>
          <a:xfrm>
            <a:off x="1381760" y="1940243"/>
            <a:ext cx="9144000" cy="3781425"/>
          </a:xfrm>
          <a:prstGeom prst="rect">
            <a:avLst/>
          </a:prstGeom>
        </p:spPr>
      </p:pic>
      <p:sp>
        <p:nvSpPr>
          <p:cNvPr id="4" name="文本框 3"/>
          <p:cNvSpPr txBox="1"/>
          <p:nvPr/>
        </p:nvSpPr>
        <p:spPr>
          <a:xfrm>
            <a:off x="217805" y="5579745"/>
            <a:ext cx="11756390" cy="981075"/>
          </a:xfrm>
          <a:prstGeom prst="rect">
            <a:avLst/>
          </a:prstGeom>
        </p:spPr>
        <p:txBody>
          <a:bodyPr>
            <a:noAutofit/>
          </a:bodyPr>
          <a:p>
            <a:pPr marL="0" indent="0" algn="just"/>
            <a:r>
              <a:rPr lang="zh-CN" altLang="en-US" sz="1600" b="0" i="0">
                <a:solidFill>
                  <a:srgbClr val="4A4A4A"/>
                </a:solidFill>
                <a:ea typeface="PingFang SC"/>
                <a:cs typeface="+mn-lt"/>
              </a:rPr>
              <a:t>结果显示：在 </a:t>
            </a:r>
            <a:r>
              <a:rPr lang="en-US" altLang="zh-CN" sz="1600" b="0" i="0">
                <a:solidFill>
                  <a:srgbClr val="4A4A4A"/>
                </a:solidFill>
                <a:ea typeface="PingFang SC"/>
                <a:cs typeface="+mn-lt"/>
              </a:rPr>
              <a:t>GPQA Diamond </a:t>
            </a:r>
            <a:r>
              <a:rPr lang="zh-CN" altLang="en-US" sz="1600" b="0" i="0">
                <a:solidFill>
                  <a:srgbClr val="4A4A4A"/>
                </a:solidFill>
                <a:ea typeface="PingFang SC"/>
                <a:cs typeface="+mn-lt"/>
              </a:rPr>
              <a:t>测试中，</a:t>
            </a:r>
            <a:r>
              <a:rPr lang="en-US" altLang="zh-CN" sz="1600" b="0" i="0">
                <a:solidFill>
                  <a:srgbClr val="4A4A4A"/>
                </a:solidFill>
                <a:ea typeface="PingFang SC"/>
                <a:cs typeface="+mn-lt"/>
              </a:rPr>
              <a:t>Maverick </a:t>
            </a:r>
            <a:r>
              <a:rPr lang="zh-CN" altLang="en-US" sz="1600" b="0" i="0">
                <a:solidFill>
                  <a:srgbClr val="4A4A4A"/>
                </a:solidFill>
                <a:ea typeface="PingFang SC"/>
                <a:cs typeface="+mn-lt"/>
              </a:rPr>
              <a:t>和 </a:t>
            </a:r>
            <a:r>
              <a:rPr lang="en-US" altLang="zh-CN" sz="1600" b="0" i="0">
                <a:solidFill>
                  <a:srgbClr val="4A4A4A"/>
                </a:solidFill>
                <a:ea typeface="PingFang SC"/>
                <a:cs typeface="+mn-lt"/>
              </a:rPr>
              <a:t>Scout </a:t>
            </a:r>
            <a:r>
              <a:rPr lang="zh-CN" altLang="en-US" sz="1600" b="0" i="0">
                <a:solidFill>
                  <a:srgbClr val="4A4A4A"/>
                </a:solidFill>
                <a:ea typeface="PingFang SC"/>
                <a:cs typeface="+mn-lt"/>
              </a:rPr>
              <a:t>的得分分别为 </a:t>
            </a:r>
            <a:r>
              <a:rPr lang="en-US" altLang="zh-CN" sz="1600" b="0" i="0">
                <a:solidFill>
                  <a:srgbClr val="4A4A4A"/>
                </a:solidFill>
                <a:ea typeface="PingFang SC"/>
                <a:cs typeface="+mn-lt"/>
              </a:rPr>
              <a:t>67% </a:t>
            </a:r>
            <a:r>
              <a:rPr lang="zh-CN" altLang="en-US" sz="1600" b="0" i="0">
                <a:solidFill>
                  <a:srgbClr val="4A4A4A"/>
                </a:solidFill>
                <a:ea typeface="PingFang SC"/>
                <a:cs typeface="+mn-lt"/>
              </a:rPr>
              <a:t>和 </a:t>
            </a:r>
            <a:r>
              <a:rPr lang="en-US" altLang="zh-CN" sz="1600" b="0" i="0">
                <a:solidFill>
                  <a:srgbClr val="4A4A4A"/>
                </a:solidFill>
                <a:ea typeface="PingFang SC"/>
                <a:cs typeface="+mn-lt"/>
              </a:rPr>
              <a:t>52%</a:t>
            </a:r>
            <a:r>
              <a:rPr lang="zh-CN" altLang="en-US" sz="1600" b="0" i="0">
                <a:solidFill>
                  <a:srgbClr val="4A4A4A"/>
                </a:solidFill>
                <a:ea typeface="PingFang SC"/>
                <a:cs typeface="+mn-lt"/>
              </a:rPr>
              <a:t>，与 </a:t>
            </a:r>
            <a:r>
              <a:rPr lang="en-US" altLang="zh-CN" sz="1600" b="0" i="0">
                <a:solidFill>
                  <a:srgbClr val="4A4A4A"/>
                </a:solidFill>
                <a:ea typeface="PingFang SC"/>
                <a:cs typeface="+mn-lt"/>
              </a:rPr>
              <a:t>Meta </a:t>
            </a:r>
            <a:r>
              <a:rPr lang="zh-CN" altLang="en-US" sz="1600" b="0" i="0">
                <a:solidFill>
                  <a:srgbClr val="4A4A4A"/>
                </a:solidFill>
                <a:ea typeface="PingFang SC"/>
                <a:cs typeface="+mn-lt"/>
              </a:rPr>
              <a:t>报告的 </a:t>
            </a:r>
            <a:r>
              <a:rPr lang="en-US" altLang="zh-CN" sz="1600" b="0" i="0">
                <a:solidFill>
                  <a:srgbClr val="4A4A4A"/>
                </a:solidFill>
                <a:ea typeface="PingFang SC"/>
                <a:cs typeface="+mn-lt"/>
              </a:rPr>
              <a:t>57% </a:t>
            </a:r>
            <a:r>
              <a:rPr lang="zh-CN" altLang="en-US" sz="1600" b="0" i="0">
                <a:solidFill>
                  <a:srgbClr val="4A4A4A"/>
                </a:solidFill>
                <a:ea typeface="PingFang SC"/>
                <a:cs typeface="+mn-lt"/>
              </a:rPr>
              <a:t>和 </a:t>
            </a:r>
            <a:r>
              <a:rPr lang="en-US" altLang="zh-CN" sz="1600" b="0" i="0">
                <a:solidFill>
                  <a:srgbClr val="4A4A4A"/>
                </a:solidFill>
                <a:ea typeface="PingFang SC"/>
                <a:cs typeface="+mn-lt"/>
              </a:rPr>
              <a:t>69.8% </a:t>
            </a:r>
            <a:r>
              <a:rPr lang="zh-CN" altLang="en-US" sz="1600" b="0" i="0">
                <a:solidFill>
                  <a:srgbClr val="4A4A4A"/>
                </a:solidFill>
                <a:ea typeface="PingFang SC"/>
                <a:cs typeface="+mn-lt"/>
              </a:rPr>
              <a:t>相近。在 </a:t>
            </a:r>
            <a:r>
              <a:rPr lang="en-US" altLang="zh-CN" sz="1600" b="0" i="0">
                <a:solidFill>
                  <a:srgbClr val="4A4A4A"/>
                </a:solidFill>
                <a:ea typeface="PingFang SC"/>
                <a:cs typeface="+mn-lt"/>
              </a:rPr>
              <a:t>MATH Level 5 </a:t>
            </a:r>
            <a:r>
              <a:rPr lang="zh-CN" altLang="en-US" sz="1600" b="0" i="0">
                <a:solidFill>
                  <a:srgbClr val="4A4A4A"/>
                </a:solidFill>
                <a:ea typeface="PingFang SC"/>
                <a:cs typeface="+mn-lt"/>
              </a:rPr>
              <a:t>测试中，</a:t>
            </a:r>
            <a:r>
              <a:rPr lang="en-US" altLang="zh-CN" sz="1600" b="0" i="0">
                <a:solidFill>
                  <a:srgbClr val="4A4A4A"/>
                </a:solidFill>
                <a:ea typeface="PingFang SC"/>
                <a:cs typeface="+mn-lt"/>
              </a:rPr>
              <a:t>Maverick </a:t>
            </a:r>
            <a:r>
              <a:rPr lang="zh-CN" altLang="en-US" sz="1600" b="0" i="0">
                <a:solidFill>
                  <a:srgbClr val="4A4A4A"/>
                </a:solidFill>
                <a:ea typeface="PingFang SC"/>
                <a:cs typeface="+mn-lt"/>
              </a:rPr>
              <a:t>和 </a:t>
            </a:r>
            <a:r>
              <a:rPr lang="en-US" altLang="zh-CN" sz="1600" b="0" i="0">
                <a:solidFill>
                  <a:srgbClr val="4A4A4A"/>
                </a:solidFill>
                <a:ea typeface="PingFang SC"/>
                <a:cs typeface="+mn-lt"/>
              </a:rPr>
              <a:t>Scout </a:t>
            </a:r>
            <a:r>
              <a:rPr lang="zh-CN" altLang="en-US" sz="1600" b="0" i="0">
                <a:solidFill>
                  <a:srgbClr val="4A4A4A"/>
                </a:solidFill>
                <a:ea typeface="PingFang SC"/>
                <a:cs typeface="+mn-lt"/>
              </a:rPr>
              <a:t>的得分分别为 </a:t>
            </a:r>
            <a:r>
              <a:rPr lang="en-US" altLang="zh-CN" sz="1600" b="0" i="0">
                <a:solidFill>
                  <a:srgbClr val="4A4A4A"/>
                </a:solidFill>
                <a:ea typeface="PingFang SC"/>
                <a:cs typeface="+mn-lt"/>
              </a:rPr>
              <a:t>73% </a:t>
            </a:r>
            <a:r>
              <a:rPr lang="zh-CN" altLang="en-US" sz="1600" b="0" i="0">
                <a:solidFill>
                  <a:srgbClr val="4A4A4A"/>
                </a:solidFill>
                <a:ea typeface="PingFang SC"/>
                <a:cs typeface="+mn-lt"/>
              </a:rPr>
              <a:t>和 </a:t>
            </a:r>
            <a:r>
              <a:rPr lang="en-US" altLang="zh-CN" sz="1600" b="0" i="0">
                <a:solidFill>
                  <a:srgbClr val="4A4A4A"/>
                </a:solidFill>
                <a:ea typeface="PingFang SC"/>
                <a:cs typeface="+mn-lt"/>
              </a:rPr>
              <a:t>62%</a:t>
            </a:r>
            <a:r>
              <a:rPr lang="zh-CN" altLang="en-US" sz="1600" b="0" i="0">
                <a:solidFill>
                  <a:srgbClr val="4A4A4A"/>
                </a:solidFill>
                <a:ea typeface="PingFang SC"/>
                <a:cs typeface="+mn-lt"/>
              </a:rPr>
              <a:t>。结论是：</a:t>
            </a:r>
            <a:r>
              <a:rPr lang="en-US" altLang="zh-CN" sz="1600" b="0" i="0">
                <a:solidFill>
                  <a:srgbClr val="4A4A4A"/>
                </a:solidFill>
                <a:ea typeface="PingFang SC"/>
                <a:cs typeface="+mn-lt"/>
              </a:rPr>
              <a:t>Maverick </a:t>
            </a:r>
            <a:r>
              <a:rPr lang="zh-CN" altLang="en-US" sz="1600" b="0" i="0">
                <a:solidFill>
                  <a:srgbClr val="4A4A4A"/>
                </a:solidFill>
                <a:ea typeface="PingFang SC"/>
                <a:cs typeface="+mn-lt"/>
              </a:rPr>
              <a:t>与领先的开放式或低成本型号相比具有竞争力，并且均优于 </a:t>
            </a:r>
            <a:r>
              <a:rPr lang="en-US" altLang="zh-CN" sz="1600" b="0" i="0">
                <a:solidFill>
                  <a:srgbClr val="4A4A4A"/>
                </a:solidFill>
                <a:ea typeface="PingFang SC"/>
                <a:cs typeface="+mn-lt"/>
              </a:rPr>
              <a:t>Llama 3</a:t>
            </a:r>
            <a:r>
              <a:rPr lang="zh-CN" altLang="en-US" sz="1600" b="0" i="0">
                <a:solidFill>
                  <a:srgbClr val="4A4A4A"/>
                </a:solidFill>
                <a:ea typeface="PingFang SC"/>
                <a:cs typeface="+mn-lt"/>
              </a:rPr>
              <a:t>。</a:t>
            </a:r>
            <a:endParaRPr lang="zh-CN" altLang="en-US" sz="1600" b="0" i="0">
              <a:solidFill>
                <a:srgbClr val="4A4A4A"/>
              </a:solidFill>
              <a:ea typeface="PingFang SC"/>
              <a:cs typeface="+mn-lt"/>
            </a:endParaRPr>
          </a:p>
        </p:txBody>
      </p:sp>
      <p:sp>
        <p:nvSpPr>
          <p:cNvPr id="5" name="文本框 4"/>
          <p:cNvSpPr txBox="1"/>
          <p:nvPr/>
        </p:nvSpPr>
        <p:spPr>
          <a:xfrm>
            <a:off x="3629025" y="1485900"/>
            <a:ext cx="4935220" cy="389890"/>
          </a:xfrm>
          <a:prstGeom prst="rect">
            <a:avLst/>
          </a:prstGeom>
          <a:noFill/>
        </p:spPr>
        <p:txBody>
          <a:bodyPr wrap="square" rtlCol="0">
            <a:noAutofit/>
          </a:bodyPr>
          <a:p>
            <a:pPr algn="ctr"/>
            <a:r>
              <a:rPr lang="en-US" altLang="zh-CN">
                <a:solidFill>
                  <a:srgbClr val="4A4A4A"/>
                </a:solidFill>
                <a:ea typeface="PingFang SC"/>
                <a:cs typeface="+mn-lt"/>
                <a:sym typeface="+mn-ea"/>
              </a:rPr>
              <a:t>AI </a:t>
            </a:r>
            <a:r>
              <a:rPr lang="zh-CN" altLang="en-US">
                <a:solidFill>
                  <a:srgbClr val="4A4A4A"/>
                </a:solidFill>
                <a:ea typeface="PingFang SC"/>
                <a:cs typeface="+mn-lt"/>
                <a:sym typeface="+mn-ea"/>
              </a:rPr>
              <a:t>研究机构 </a:t>
            </a:r>
            <a:r>
              <a:rPr lang="en-US" altLang="zh-CN">
                <a:solidFill>
                  <a:srgbClr val="4A4A4A"/>
                </a:solidFill>
                <a:ea typeface="PingFang SC"/>
                <a:cs typeface="+mn-lt"/>
                <a:sym typeface="+mn-ea"/>
              </a:rPr>
              <a:t>Epoch </a:t>
            </a:r>
            <a:r>
              <a:rPr lang="zh-CN" altLang="en-US">
                <a:solidFill>
                  <a:srgbClr val="4A4A4A"/>
                </a:solidFill>
                <a:ea typeface="PingFang SC"/>
                <a:cs typeface="+mn-lt"/>
                <a:sym typeface="+mn-ea"/>
              </a:rPr>
              <a:t>评估</a:t>
            </a:r>
            <a:r>
              <a:rPr lang="en-US" altLang="zh-CN">
                <a:solidFill>
                  <a:srgbClr val="4A4A4A"/>
                </a:solidFill>
                <a:ea typeface="PingFang SC"/>
                <a:cs typeface="+mn-lt"/>
                <a:sym typeface="+mn-ea"/>
              </a:rPr>
              <a:t>Llama 4</a:t>
            </a:r>
            <a:r>
              <a:rPr lang="zh-CN" altLang="en-US">
                <a:solidFill>
                  <a:srgbClr val="4A4A4A"/>
                </a:solidFill>
                <a:ea typeface="PingFang SC"/>
                <a:cs typeface="+mn-lt"/>
                <a:sym typeface="+mn-ea"/>
              </a:rPr>
              <a:t>结果</a:t>
            </a:r>
            <a:endParaRPr lang="zh-CN" altLang="en-US">
              <a:solidFill>
                <a:srgbClr val="4A4A4A"/>
              </a:solidFill>
              <a:ea typeface="PingFang SC"/>
              <a:cs typeface="+mn-lt"/>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Llama 4 Models</a:t>
            </a:r>
            <a:endParaRPr lang="en-US" altLang="zh-CN" sz="3200" b="1" dirty="0">
              <a:latin typeface="+mn-lt"/>
            </a:endParaRPr>
          </a:p>
        </p:txBody>
      </p:sp>
      <p:pic>
        <p:nvPicPr>
          <p:cNvPr id="4" name="图片 3"/>
          <p:cNvPicPr>
            <a:picLocks noChangeAspect="1"/>
          </p:cNvPicPr>
          <p:nvPr/>
        </p:nvPicPr>
        <p:blipFill>
          <a:blip r:embed="rId1"/>
          <a:stretch>
            <a:fillRect/>
          </a:stretch>
        </p:blipFill>
        <p:spPr>
          <a:xfrm>
            <a:off x="1365250" y="1306195"/>
            <a:ext cx="9461500" cy="53365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Llama 4 Models</a:t>
            </a:r>
            <a:endParaRPr lang="en-US" altLang="zh-CN" sz="3200" b="1" dirty="0">
              <a:latin typeface="+mn-lt"/>
            </a:endParaRPr>
          </a:p>
        </p:txBody>
      </p:sp>
      <p:graphicFrame>
        <p:nvGraphicFramePr>
          <p:cNvPr id="3" name="表格 2"/>
          <p:cNvGraphicFramePr/>
          <p:nvPr>
            <p:custDataLst>
              <p:tags r:id="rId1"/>
            </p:custDataLst>
          </p:nvPr>
        </p:nvGraphicFramePr>
        <p:xfrm>
          <a:off x="337185" y="1466850"/>
          <a:ext cx="11518900" cy="4817110"/>
        </p:xfrm>
        <a:graphic>
          <a:graphicData uri="http://schemas.openxmlformats.org/drawingml/2006/table">
            <a:tbl>
              <a:tblPr firstRow="1" bandRow="1">
                <a:tableStyleId>{5C22544A-7EE6-4342-B048-85BDC9FD1C3A}</a:tableStyleId>
              </a:tblPr>
              <a:tblGrid>
                <a:gridCol w="2879725"/>
                <a:gridCol w="2879725"/>
                <a:gridCol w="2879725"/>
                <a:gridCol w="2879725"/>
              </a:tblGrid>
              <a:tr h="883920">
                <a:tc>
                  <a:txBody>
                    <a:bodyPr/>
                    <a:p>
                      <a:pPr>
                        <a:buNone/>
                      </a:pPr>
                      <a:endParaRPr lang="zh-CN" altLang="en-US"/>
                    </a:p>
                  </a:txBody>
                  <a:tcPr anchor="ctr" anchorCtr="0"/>
                </a:tc>
                <a:tc>
                  <a:txBody>
                    <a:bodyPr/>
                    <a:p>
                      <a:pPr>
                        <a:buNone/>
                      </a:pPr>
                      <a:r>
                        <a:rPr lang="en-US" altLang="zh-CN"/>
                        <a:t>Llama 4 Scout</a:t>
                      </a:r>
                      <a:endParaRPr lang="en-US" altLang="zh-CN"/>
                    </a:p>
                  </a:txBody>
                  <a:tcPr anchor="ctr" anchorCtr="0"/>
                </a:tc>
                <a:tc>
                  <a:txBody>
                    <a:bodyPr/>
                    <a:p>
                      <a:pPr>
                        <a:buNone/>
                      </a:pPr>
                      <a:r>
                        <a:rPr lang="en-US" altLang="zh-CN"/>
                        <a:t>Llama 4 Maverick</a:t>
                      </a:r>
                      <a:endParaRPr lang="en-US" altLang="zh-CN"/>
                    </a:p>
                  </a:txBody>
                  <a:tcPr anchor="ctr" anchorCtr="0"/>
                </a:tc>
                <a:tc>
                  <a:txBody>
                    <a:bodyPr/>
                    <a:p>
                      <a:pPr>
                        <a:buNone/>
                      </a:pPr>
                      <a:r>
                        <a:rPr lang="en-US" altLang="zh-CN"/>
                        <a:t>Llama 4 Be</a:t>
                      </a:r>
                      <a:r>
                        <a:rPr lang="en-US" altLang="zh-CN"/>
                        <a:t>hemoth</a:t>
                      </a:r>
                      <a:endParaRPr lang="en-US" altLang="zh-CN"/>
                    </a:p>
                  </a:txBody>
                  <a:tcPr anchor="ctr" anchorCtr="0"/>
                </a:tc>
              </a:tr>
              <a:tr h="525780">
                <a:tc>
                  <a:txBody>
                    <a:bodyPr/>
                    <a:p>
                      <a:pPr>
                        <a:buNone/>
                      </a:pPr>
                      <a:r>
                        <a:rPr lang="en-US" altLang="zh-CN"/>
                        <a:t>Total Params</a:t>
                      </a:r>
                      <a:endParaRPr lang="en-US" altLang="zh-CN"/>
                    </a:p>
                  </a:txBody>
                  <a:tcPr/>
                </a:tc>
                <a:tc>
                  <a:txBody>
                    <a:bodyPr/>
                    <a:p>
                      <a:pPr>
                        <a:buNone/>
                      </a:pPr>
                      <a:r>
                        <a:rPr lang="en-US" altLang="zh-CN"/>
                        <a:t>109 B</a:t>
                      </a:r>
                      <a:endParaRPr lang="en-US" altLang="zh-CN"/>
                    </a:p>
                  </a:txBody>
                  <a:tcPr/>
                </a:tc>
                <a:tc>
                  <a:txBody>
                    <a:bodyPr/>
                    <a:p>
                      <a:pPr>
                        <a:buNone/>
                      </a:pPr>
                      <a:r>
                        <a:rPr lang="en-US" altLang="zh-CN"/>
                        <a:t>400 B</a:t>
                      </a:r>
                      <a:endParaRPr lang="en-US" altLang="zh-CN"/>
                    </a:p>
                  </a:txBody>
                  <a:tcPr/>
                </a:tc>
                <a:tc>
                  <a:txBody>
                    <a:bodyPr/>
                    <a:p>
                      <a:pPr>
                        <a:buNone/>
                      </a:pPr>
                      <a:r>
                        <a:rPr lang="en-US" altLang="zh-CN"/>
                        <a:t>2000 B</a:t>
                      </a:r>
                      <a:endParaRPr lang="en-US" altLang="zh-CN"/>
                    </a:p>
                  </a:txBody>
                  <a:tcPr/>
                </a:tc>
              </a:tr>
              <a:tr h="640080">
                <a:tc>
                  <a:txBody>
                    <a:bodyPr/>
                    <a:p>
                      <a:pPr>
                        <a:buNone/>
                      </a:pPr>
                      <a:r>
                        <a:rPr lang="en-US" altLang="zh-CN" sz="1800">
                          <a:sym typeface="+mn-ea"/>
                        </a:rPr>
                        <a:t>Activated Params</a:t>
                      </a:r>
                      <a:endParaRPr lang="en-US" altLang="zh-CN" sz="1800"/>
                    </a:p>
                    <a:p>
                      <a:pPr>
                        <a:buNone/>
                      </a:pPr>
                      <a:endParaRPr lang="zh-CN" altLang="en-US"/>
                    </a:p>
                  </a:txBody>
                  <a:tcPr/>
                </a:tc>
                <a:tc>
                  <a:txBody>
                    <a:bodyPr/>
                    <a:p>
                      <a:pPr>
                        <a:buNone/>
                      </a:pPr>
                      <a:r>
                        <a:rPr lang="en-US" altLang="zh-CN"/>
                        <a:t>17 B</a:t>
                      </a:r>
                      <a:endParaRPr lang="en-US" altLang="zh-CN"/>
                    </a:p>
                  </a:txBody>
                  <a:tcPr/>
                </a:tc>
                <a:tc>
                  <a:txBody>
                    <a:bodyPr/>
                    <a:p>
                      <a:pPr>
                        <a:buNone/>
                      </a:pPr>
                      <a:r>
                        <a:rPr lang="en-US" altLang="zh-CN"/>
                        <a:t>17 B</a:t>
                      </a:r>
                      <a:endParaRPr lang="en-US" altLang="zh-CN"/>
                    </a:p>
                  </a:txBody>
                  <a:tcPr/>
                </a:tc>
                <a:tc>
                  <a:txBody>
                    <a:bodyPr/>
                    <a:p>
                      <a:pPr>
                        <a:buNone/>
                      </a:pPr>
                      <a:r>
                        <a:rPr lang="en-US" altLang="zh-CN"/>
                        <a:t>288 B</a:t>
                      </a:r>
                      <a:endParaRPr lang="en-US" altLang="zh-CN"/>
                    </a:p>
                  </a:txBody>
                  <a:tcPr/>
                </a:tc>
              </a:tr>
              <a:tr h="525780">
                <a:tc>
                  <a:txBody>
                    <a:bodyPr/>
                    <a:p>
                      <a:pPr>
                        <a:buNone/>
                      </a:pPr>
                      <a:r>
                        <a:rPr lang="en-US" altLang="zh-CN"/>
                        <a:t>Number of </a:t>
                      </a:r>
                      <a:r>
                        <a:rPr lang="en-US" altLang="zh-CN"/>
                        <a:t>Experts</a:t>
                      </a:r>
                      <a:endParaRPr lang="en-US" altLang="zh-CN"/>
                    </a:p>
                  </a:txBody>
                  <a:tcPr/>
                </a:tc>
                <a:tc>
                  <a:txBody>
                    <a:bodyPr/>
                    <a:p>
                      <a:pPr>
                        <a:buNone/>
                      </a:pPr>
                      <a:r>
                        <a:rPr lang="en-US" altLang="zh-CN"/>
                        <a:t>16</a:t>
                      </a:r>
                      <a:endParaRPr lang="en-US" altLang="zh-CN"/>
                    </a:p>
                  </a:txBody>
                  <a:tcPr/>
                </a:tc>
                <a:tc>
                  <a:txBody>
                    <a:bodyPr/>
                    <a:p>
                      <a:pPr>
                        <a:buNone/>
                      </a:pPr>
                      <a:r>
                        <a:rPr lang="en-US" altLang="zh-CN"/>
                        <a:t>128</a:t>
                      </a:r>
                      <a:endParaRPr lang="en-US" altLang="zh-CN"/>
                    </a:p>
                  </a:txBody>
                  <a:tcPr/>
                </a:tc>
                <a:tc>
                  <a:txBody>
                    <a:bodyPr/>
                    <a:p>
                      <a:pPr>
                        <a:buNone/>
                      </a:pPr>
                      <a:r>
                        <a:rPr lang="en-US" altLang="zh-CN"/>
                        <a:t>16</a:t>
                      </a:r>
                      <a:endParaRPr lang="en-US" altLang="zh-CN"/>
                    </a:p>
                  </a:txBody>
                  <a:tcPr/>
                </a:tc>
              </a:tr>
              <a:tr h="527050">
                <a:tc>
                  <a:txBody>
                    <a:bodyPr/>
                    <a:p>
                      <a:pPr>
                        <a:buNone/>
                      </a:pPr>
                      <a:r>
                        <a:rPr lang="en-US" altLang="zh-CN"/>
                        <a:t>Maximum Context Length</a:t>
                      </a:r>
                      <a:endParaRPr lang="en-US" altLang="zh-CN"/>
                    </a:p>
                  </a:txBody>
                  <a:tcPr/>
                </a:tc>
                <a:tc>
                  <a:txBody>
                    <a:bodyPr/>
                    <a:p>
                      <a:pPr>
                        <a:buNone/>
                      </a:pPr>
                      <a:r>
                        <a:rPr lang="en-US" altLang="zh-CN"/>
                        <a:t>10M</a:t>
                      </a:r>
                      <a:endParaRPr lang="en-US" altLang="zh-CN"/>
                    </a:p>
                  </a:txBody>
                  <a:tcPr/>
                </a:tc>
                <a:tc>
                  <a:txBody>
                    <a:bodyPr/>
                    <a:p>
                      <a:pPr>
                        <a:buNone/>
                      </a:pPr>
                      <a:r>
                        <a:rPr lang="en-US" altLang="zh-CN"/>
                        <a:t>1M</a:t>
                      </a:r>
                      <a:endParaRPr lang="en-US" altLang="zh-CN"/>
                    </a:p>
                  </a:txBody>
                  <a:tcPr/>
                </a:tc>
                <a:tc>
                  <a:txBody>
                    <a:bodyPr/>
                    <a:p>
                      <a:pPr>
                        <a:buNone/>
                      </a:pPr>
                      <a:r>
                        <a:rPr lang="en-US" altLang="zh-CN"/>
                        <a:t>NA</a:t>
                      </a:r>
                      <a:endParaRPr lang="en-US" altLang="zh-CN"/>
                    </a:p>
                  </a:txBody>
                  <a:tcPr/>
                </a:tc>
              </a:tr>
              <a:tr h="525780">
                <a:tc>
                  <a:txBody>
                    <a:bodyPr/>
                    <a:p>
                      <a:pPr>
                        <a:buNone/>
                      </a:pPr>
                      <a:r>
                        <a:rPr lang="en-US" altLang="zh-CN"/>
                        <a:t>Deployment</a:t>
                      </a:r>
                      <a:endParaRPr lang="en-US" altLang="zh-CN"/>
                    </a:p>
                  </a:txBody>
                  <a:tcPr/>
                </a:tc>
                <a:tc>
                  <a:txBody>
                    <a:bodyPr/>
                    <a:p>
                      <a:pPr>
                        <a:buNone/>
                      </a:pPr>
                      <a:r>
                        <a:rPr lang="zh-CN" altLang="en-US"/>
                        <a:t>单个</a:t>
                      </a:r>
                      <a:r>
                        <a:rPr lang="en-US" altLang="zh-CN"/>
                        <a:t>H100GPU(INT 4</a:t>
                      </a:r>
                      <a:r>
                        <a:rPr lang="zh-CN" altLang="en-US"/>
                        <a:t>量化</a:t>
                      </a:r>
                      <a:r>
                        <a:rPr lang="en-US" altLang="zh-CN"/>
                        <a:t>)</a:t>
                      </a:r>
                      <a:endParaRPr lang="en-US" altLang="zh-CN"/>
                    </a:p>
                  </a:txBody>
                  <a:tcPr/>
                </a:tc>
                <a:tc>
                  <a:txBody>
                    <a:bodyPr/>
                    <a:p>
                      <a:pPr>
                        <a:buNone/>
                      </a:pPr>
                      <a:r>
                        <a:rPr lang="en-US" altLang="zh-CN"/>
                        <a:t>H100DGX</a:t>
                      </a:r>
                      <a:r>
                        <a:rPr lang="zh-CN" altLang="en-US"/>
                        <a:t>主机</a:t>
                      </a:r>
                      <a:endParaRPr lang="zh-CN" altLang="en-US"/>
                    </a:p>
                  </a:txBody>
                  <a:tcPr/>
                </a:tc>
                <a:tc>
                  <a:txBody>
                    <a:bodyPr/>
                    <a:p>
                      <a:pPr>
                        <a:buNone/>
                      </a:pPr>
                      <a:r>
                        <a:rPr lang="zh-CN" altLang="en-US"/>
                        <a:t>未发布</a:t>
                      </a:r>
                      <a:endParaRPr lang="zh-CN" altLang="en-US"/>
                    </a:p>
                  </a:txBody>
                  <a:tcPr/>
                </a:tc>
              </a:tr>
              <a:tr h="526415">
                <a:tc>
                  <a:txBody>
                    <a:bodyPr/>
                    <a:p>
                      <a:pPr>
                        <a:buNone/>
                      </a:pPr>
                      <a:r>
                        <a:rPr lang="en-US" altLang="zh-CN"/>
                        <a:t>Performence</a:t>
                      </a:r>
                      <a:endParaRPr lang="en-US" altLang="zh-CN"/>
                    </a:p>
                  </a:txBody>
                  <a:tcPr/>
                </a:tc>
                <a:tc>
                  <a:txBody>
                    <a:bodyPr/>
                    <a:p>
                      <a:pPr>
                        <a:buNone/>
                      </a:pPr>
                      <a:r>
                        <a:rPr lang="zh-CN" altLang="en-US"/>
                        <a:t>在广泛报道的基准测试中表现优于</a:t>
                      </a:r>
                      <a:r>
                        <a:rPr lang="en-US" altLang="zh-CN"/>
                        <a:t> Gemma 3</a:t>
                      </a:r>
                      <a:r>
                        <a:rPr lang="zh-CN" altLang="en-US"/>
                        <a:t>、</a:t>
                      </a:r>
                      <a:r>
                        <a:rPr lang="en-US" altLang="zh-CN"/>
                        <a:t>Gemini 2.0 Flash-Lite </a:t>
                      </a:r>
                      <a:r>
                        <a:rPr lang="zh-CN" altLang="en-US"/>
                        <a:t>和</a:t>
                      </a:r>
                      <a:r>
                        <a:rPr lang="en-US" altLang="zh-CN"/>
                        <a:t> Mistral 3.1</a:t>
                      </a:r>
                      <a:endParaRPr lang="en-US" altLang="zh-CN"/>
                    </a:p>
                  </a:txBody>
                  <a:tcPr/>
                </a:tc>
                <a:tc>
                  <a:txBody>
                    <a:bodyPr/>
                    <a:p>
                      <a:pPr>
                        <a:buNone/>
                      </a:pPr>
                      <a:r>
                        <a:rPr lang="zh-CN" altLang="en-US" sz="1800">
                          <a:sym typeface="+mn-ea"/>
                        </a:rPr>
                        <a:t>在广泛报道的基准测试中</a:t>
                      </a:r>
                      <a:r>
                        <a:rPr lang="zh-CN" altLang="en-US"/>
                        <a:t>击败了</a:t>
                      </a:r>
                      <a:r>
                        <a:rPr lang="en-US" altLang="zh-CN"/>
                        <a:t> GPT-4o </a:t>
                      </a:r>
                      <a:r>
                        <a:rPr lang="zh-CN" altLang="en-US"/>
                        <a:t>和</a:t>
                      </a:r>
                      <a:r>
                        <a:rPr lang="en-US" altLang="zh-CN"/>
                        <a:t> Gemini 2.0 Flash</a:t>
                      </a:r>
                      <a:endParaRPr lang="en-US" altLang="zh-CN"/>
                    </a:p>
                  </a:txBody>
                  <a:tcPr/>
                </a:tc>
                <a:tc>
                  <a:txBody>
                    <a:bodyPr/>
                    <a:p>
                      <a:pPr>
                        <a:buNone/>
                      </a:pPr>
                      <a:r>
                        <a:rPr lang="zh-CN" altLang="en-US"/>
                        <a:t>在基准测试中，</a:t>
                      </a:r>
                      <a:r>
                        <a:rPr lang="en-US" altLang="zh-CN"/>
                        <a:t>Llama 4 Behemoth </a:t>
                      </a:r>
                      <a:r>
                        <a:rPr lang="zh-CN" altLang="en-US"/>
                        <a:t>的表现优于</a:t>
                      </a:r>
                      <a:r>
                        <a:rPr lang="en-US" altLang="zh-CN"/>
                        <a:t> GPT-4.5</a:t>
                      </a:r>
                      <a:r>
                        <a:rPr lang="zh-CN" altLang="en-US"/>
                        <a:t>、</a:t>
                      </a:r>
                      <a:r>
                        <a:rPr lang="en-US" altLang="zh-CN"/>
                        <a:t>Claude 3.7 Sonnet </a:t>
                      </a:r>
                      <a:r>
                        <a:rPr lang="zh-CN" altLang="en-US"/>
                        <a:t>和</a:t>
                      </a:r>
                      <a:r>
                        <a:rPr lang="en-US" altLang="zh-CN"/>
                        <a:t> Gemini 2.0 Pro</a:t>
                      </a:r>
                      <a:endParaRPr lang="en-US" altLang="zh-CN"/>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rPr>
              <a:t>Llama Series Development</a:t>
            </a:r>
            <a:endParaRPr lang="en-US" altLang="zh-CN" sz="3200" b="1" dirty="0">
              <a:latin typeface="+mn-lt"/>
            </a:endParaRPr>
          </a:p>
        </p:txBody>
      </p:sp>
      <p:graphicFrame>
        <p:nvGraphicFramePr>
          <p:cNvPr id="2" name="表格 1"/>
          <p:cNvGraphicFramePr/>
          <p:nvPr>
            <p:custDataLst>
              <p:tags r:id="rId1"/>
            </p:custDataLst>
          </p:nvPr>
        </p:nvGraphicFramePr>
        <p:xfrm>
          <a:off x="109220" y="1379855"/>
          <a:ext cx="11974830" cy="5257800"/>
        </p:xfrm>
        <a:graphic>
          <a:graphicData uri="http://schemas.openxmlformats.org/drawingml/2006/table">
            <a:tbl>
              <a:tblPr firstRow="1" bandRow="1">
                <a:tableStyleId>{5C22544A-7EE6-4342-B048-85BDC9FD1C3A}</a:tableStyleId>
              </a:tblPr>
              <a:tblGrid>
                <a:gridCol w="1995805"/>
                <a:gridCol w="1995805"/>
                <a:gridCol w="1995805"/>
                <a:gridCol w="1995805"/>
                <a:gridCol w="1995805"/>
                <a:gridCol w="1995805"/>
              </a:tblGrid>
              <a:tr h="575310">
                <a:tc>
                  <a:txBody>
                    <a:bodyPr/>
                    <a:p>
                      <a:pPr marL="0" indent="0" algn="ctr" fontAlgn="base">
                        <a:spcBef>
                          <a:spcPct val="0"/>
                        </a:spcBef>
                        <a:spcAft>
                          <a:spcPct val="0"/>
                        </a:spcAft>
                      </a:pPr>
                      <a:r>
                        <a:rPr lang="zh-CN" altLang="en-US" sz="1600" b="1" i="0">
                          <a:ea typeface="-apple-system"/>
                        </a:rPr>
                        <a:t>版本</a:t>
                      </a:r>
                      <a:endParaRPr lang="zh-CN" altLang="en-US" sz="1600" b="1" i="0">
                        <a:ea typeface="-apple-system"/>
                      </a:endParaRPr>
                    </a:p>
                  </a:txBody>
                  <a:tcPr marL="65631" marR="65631" marT="43860" marB="43860" anchor="ctr" anchorCtr="0"/>
                </a:tc>
                <a:tc>
                  <a:txBody>
                    <a:bodyPr/>
                    <a:p>
                      <a:pPr marL="0" indent="0" algn="ctr" fontAlgn="base">
                        <a:spcBef>
                          <a:spcPct val="0"/>
                        </a:spcBef>
                        <a:spcAft>
                          <a:spcPct val="0"/>
                        </a:spcAft>
                      </a:pPr>
                      <a:r>
                        <a:rPr lang="zh-CN" altLang="en-US" sz="1600" b="1" i="0">
                          <a:ea typeface="-apple-system"/>
                        </a:rPr>
                        <a:t>发布时间</a:t>
                      </a:r>
                      <a:endParaRPr lang="zh-CN" altLang="en-US" sz="1600" b="1" i="0">
                        <a:ea typeface="-apple-system"/>
                      </a:endParaRPr>
                    </a:p>
                  </a:txBody>
                  <a:tcPr marL="65631" marR="65631" marT="43860" marB="43860" anchor="ctr" anchorCtr="0"/>
                </a:tc>
                <a:tc>
                  <a:txBody>
                    <a:bodyPr/>
                    <a:p>
                      <a:pPr marL="0" indent="0" algn="ctr" fontAlgn="base">
                        <a:spcBef>
                          <a:spcPct val="0"/>
                        </a:spcBef>
                        <a:spcAft>
                          <a:spcPct val="0"/>
                        </a:spcAft>
                      </a:pPr>
                      <a:r>
                        <a:rPr lang="zh-CN" altLang="en-US" sz="1600" b="1" i="0">
                          <a:ea typeface="-apple-system"/>
                        </a:rPr>
                        <a:t>参数规模</a:t>
                      </a:r>
                      <a:endParaRPr lang="zh-CN" altLang="en-US" sz="1600" b="1" i="0">
                        <a:ea typeface="-apple-system"/>
                      </a:endParaRPr>
                    </a:p>
                  </a:txBody>
                  <a:tcPr marL="65631" marR="65631" marT="43860" marB="43860" anchor="ctr" anchorCtr="0"/>
                </a:tc>
                <a:tc>
                  <a:txBody>
                    <a:bodyPr/>
                    <a:p>
                      <a:pPr marL="0" indent="0" algn="ctr" fontAlgn="base">
                        <a:spcBef>
                          <a:spcPct val="0"/>
                        </a:spcBef>
                        <a:spcAft>
                          <a:spcPct val="0"/>
                        </a:spcAft>
                      </a:pPr>
                      <a:r>
                        <a:rPr lang="zh-CN" altLang="en-US" sz="1600" b="1" i="0">
                          <a:ea typeface="-apple-system"/>
                        </a:rPr>
                        <a:t>架构</a:t>
                      </a:r>
                      <a:endParaRPr lang="zh-CN" altLang="en-US" sz="1600" b="1" i="0">
                        <a:ea typeface="-apple-system"/>
                      </a:endParaRPr>
                    </a:p>
                  </a:txBody>
                  <a:tcPr marL="65631" marR="65631" marT="43860" marB="43860" anchor="ctr" anchorCtr="0"/>
                </a:tc>
                <a:tc>
                  <a:txBody>
                    <a:bodyPr/>
                    <a:p>
                      <a:pPr marL="0" indent="0" algn="ctr" fontAlgn="base">
                        <a:spcBef>
                          <a:spcPct val="0"/>
                        </a:spcBef>
                        <a:spcAft>
                          <a:spcPct val="0"/>
                        </a:spcAft>
                      </a:pPr>
                      <a:r>
                        <a:rPr lang="zh-CN" altLang="en-US" sz="1600" b="1" i="0">
                          <a:ea typeface="-apple-system"/>
                        </a:rPr>
                        <a:t>上下文长度</a:t>
                      </a:r>
                      <a:endParaRPr lang="zh-CN" altLang="en-US" sz="1600" b="1" i="0">
                        <a:ea typeface="-apple-system"/>
                      </a:endParaRPr>
                    </a:p>
                  </a:txBody>
                  <a:tcPr marL="65631" marR="65631" marT="43860" marB="43860" anchor="ctr" anchorCtr="0"/>
                </a:tc>
                <a:tc>
                  <a:txBody>
                    <a:bodyPr/>
                    <a:p>
                      <a:pPr marL="0" indent="0" algn="ctr" fontAlgn="base">
                        <a:spcBef>
                          <a:spcPct val="0"/>
                        </a:spcBef>
                        <a:spcAft>
                          <a:spcPct val="0"/>
                        </a:spcAft>
                      </a:pPr>
                      <a:r>
                        <a:rPr lang="zh-CN" altLang="en-US" sz="1600" b="1" i="0">
                          <a:ea typeface="-apple-system"/>
                        </a:rPr>
                        <a:t>主要特点及对上一代的改进</a:t>
                      </a:r>
                      <a:endParaRPr lang="zh-CN" altLang="en-US" sz="1600" b="1" i="0">
                        <a:ea typeface="-apple-system"/>
                      </a:endParaRPr>
                    </a:p>
                  </a:txBody>
                  <a:tcPr marL="65631" marR="65631" marT="43860" marB="43860" anchor="ctr" anchorCtr="0"/>
                </a:tc>
              </a:tr>
              <a:tr h="1154430">
                <a:tc>
                  <a:txBody>
                    <a:bodyPr/>
                    <a:p>
                      <a:pPr marL="0" indent="0" algn="l" fontAlgn="base">
                        <a:spcBef>
                          <a:spcPct val="0"/>
                        </a:spcBef>
                        <a:spcAft>
                          <a:spcPct val="0"/>
                        </a:spcAft>
                      </a:pPr>
                      <a:r>
                        <a:rPr lang="en-US" altLang="zh-CN" sz="1400" b="0" i="0">
                          <a:ea typeface="-apple-system"/>
                          <a:cs typeface="+mn-lt"/>
                        </a:rPr>
                        <a:t>Llama 1</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2023</a:t>
                      </a:r>
                      <a:r>
                        <a:rPr lang="zh-CN" altLang="en-US" sz="1400" b="0" i="0">
                          <a:ea typeface="-apple-system"/>
                          <a:cs typeface="+mn-lt"/>
                        </a:rPr>
                        <a:t>年</a:t>
                      </a:r>
                      <a:r>
                        <a:rPr lang="en-US" altLang="zh-CN" sz="1400" b="0" i="0">
                          <a:ea typeface="-apple-system"/>
                          <a:cs typeface="+mn-lt"/>
                        </a:rPr>
                        <a:t>2</a:t>
                      </a:r>
                      <a:r>
                        <a:rPr lang="zh-CN" altLang="en-US" sz="1400" b="0" i="0">
                          <a:ea typeface="-apple-system"/>
                          <a:cs typeface="+mn-lt"/>
                        </a:rPr>
                        <a:t>月</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7B - 65B</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Dense</a:t>
                      </a:r>
                      <a:r>
                        <a:rPr lang="zh-CN" altLang="en-US" sz="1400" b="0" i="0">
                          <a:ea typeface="-apple-system"/>
                          <a:cs typeface="+mn-lt"/>
                        </a:rPr>
                        <a:t>架构</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2k tokens</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zh-CN" altLang="en-US" sz="1400">
                          <a:ea typeface="-apple-system"/>
                          <a:cs typeface="+mn-lt"/>
                          <a:sym typeface="+mn-ea"/>
                        </a:rPr>
                        <a:t>引入预归一化、</a:t>
                      </a:r>
                      <a:r>
                        <a:rPr lang="en-US" altLang="zh-CN" sz="1400">
                          <a:ea typeface="-apple-system"/>
                          <a:cs typeface="+mn-lt"/>
                          <a:sym typeface="+mn-ea"/>
                        </a:rPr>
                        <a:t>RMSNorm</a:t>
                      </a:r>
                      <a:r>
                        <a:rPr lang="zh-CN" altLang="en-US" sz="1400">
                          <a:ea typeface="-apple-system"/>
                          <a:cs typeface="+mn-lt"/>
                          <a:sym typeface="+mn-ea"/>
                        </a:rPr>
                        <a:t>、</a:t>
                      </a:r>
                      <a:r>
                        <a:rPr lang="en-US" altLang="zh-CN" sz="1400">
                          <a:ea typeface="-apple-system"/>
                          <a:cs typeface="+mn-lt"/>
                          <a:sym typeface="+mn-ea"/>
                        </a:rPr>
                        <a:t>SwiGLU</a:t>
                      </a:r>
                      <a:r>
                        <a:rPr lang="zh-CN" altLang="en-US" sz="1400">
                          <a:ea typeface="-apple-system"/>
                          <a:cs typeface="+mn-lt"/>
                          <a:sym typeface="+mn-ea"/>
                        </a:rPr>
                        <a:t>激活函数和</a:t>
                      </a:r>
                      <a:r>
                        <a:rPr lang="en-US" altLang="zh-CN" sz="1400">
                          <a:ea typeface="-apple-system"/>
                          <a:cs typeface="+mn-lt"/>
                          <a:sym typeface="+mn-ea"/>
                        </a:rPr>
                        <a:t>RoPE</a:t>
                      </a:r>
                      <a:r>
                        <a:rPr lang="zh-CN" altLang="en-US" sz="1400">
                          <a:ea typeface="-apple-system"/>
                          <a:cs typeface="+mn-lt"/>
                          <a:sym typeface="+mn-ea"/>
                        </a:rPr>
                        <a:t>旋转式位置编码等改进</a:t>
                      </a:r>
                      <a:endParaRPr lang="zh-CN" altLang="en-US" sz="1400" b="0" i="0">
                        <a:ea typeface="-apple-system"/>
                      </a:endParaRPr>
                    </a:p>
                  </a:txBody>
                  <a:tcPr marL="65631" marR="65631" marT="43860" marB="43860"/>
                </a:tc>
              </a:tr>
              <a:tr h="1005840">
                <a:tc>
                  <a:txBody>
                    <a:bodyPr/>
                    <a:p>
                      <a:pPr marL="0" indent="0" algn="l" fontAlgn="base">
                        <a:spcBef>
                          <a:spcPct val="0"/>
                        </a:spcBef>
                        <a:spcAft>
                          <a:spcPct val="0"/>
                        </a:spcAft>
                      </a:pPr>
                      <a:r>
                        <a:rPr lang="en-US" altLang="zh-CN" sz="1400" b="0" i="0">
                          <a:ea typeface="-apple-system"/>
                          <a:cs typeface="+mn-lt"/>
                        </a:rPr>
                        <a:t>Llama 2</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2023</a:t>
                      </a:r>
                      <a:r>
                        <a:rPr lang="zh-CN" altLang="en-US" sz="1400" b="0" i="0">
                          <a:ea typeface="-apple-system"/>
                          <a:cs typeface="+mn-lt"/>
                        </a:rPr>
                        <a:t>年</a:t>
                      </a:r>
                      <a:r>
                        <a:rPr lang="en-US" altLang="zh-CN" sz="1400" b="0" i="0">
                          <a:ea typeface="-apple-system"/>
                          <a:cs typeface="+mn-lt"/>
                        </a:rPr>
                        <a:t>7</a:t>
                      </a:r>
                      <a:r>
                        <a:rPr lang="zh-CN" altLang="en-US" sz="1400" b="0" i="0">
                          <a:ea typeface="-apple-system"/>
                          <a:cs typeface="+mn-lt"/>
                        </a:rPr>
                        <a:t>月</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7B, 13B, 70B</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a:ea typeface="-apple-system"/>
                          <a:cs typeface="+mn-lt"/>
                          <a:sym typeface="+mn-ea"/>
                        </a:rPr>
                        <a:t>Dense</a:t>
                      </a:r>
                      <a:r>
                        <a:rPr lang="zh-CN" altLang="en-US" sz="1400">
                          <a:ea typeface="-apple-system"/>
                          <a:cs typeface="+mn-lt"/>
                          <a:sym typeface="+mn-ea"/>
                        </a:rPr>
                        <a:t>架构</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4k tokens</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zh-CN" altLang="en-US" sz="1400">
                          <a:ea typeface="-apple-system"/>
                          <a:cs typeface="+mn-lt"/>
                          <a:sym typeface="+mn-ea"/>
                        </a:rPr>
                        <a:t>在</a:t>
                      </a:r>
                      <a:r>
                        <a:rPr lang="en-US" altLang="zh-CN" sz="1400">
                          <a:ea typeface="-apple-system"/>
                          <a:cs typeface="+mn-lt"/>
                          <a:sym typeface="+mn-ea"/>
                        </a:rPr>
                        <a:t>Llama 1</a:t>
                      </a:r>
                      <a:r>
                        <a:rPr lang="zh-CN" altLang="en-US" sz="1400">
                          <a:ea typeface="-apple-system"/>
                          <a:cs typeface="+mn-lt"/>
                          <a:sym typeface="+mn-ea"/>
                        </a:rPr>
                        <a:t>基础上，将上下文长度扩展至</a:t>
                      </a:r>
                      <a:r>
                        <a:rPr lang="en-US" altLang="zh-CN" sz="1400">
                          <a:ea typeface="-apple-system"/>
                          <a:cs typeface="+mn-lt"/>
                          <a:sym typeface="+mn-ea"/>
                        </a:rPr>
                        <a:t>4096</a:t>
                      </a:r>
                      <a:r>
                        <a:rPr lang="zh-CN" altLang="en-US" sz="1400">
                          <a:ea typeface="-apple-system"/>
                          <a:cs typeface="+mn-lt"/>
                          <a:sym typeface="+mn-ea"/>
                        </a:rPr>
                        <a:t>，并引入分组查询注意力（</a:t>
                      </a:r>
                      <a:r>
                        <a:rPr lang="en-US" altLang="zh-CN" sz="1400">
                          <a:ea typeface="-apple-system"/>
                          <a:cs typeface="+mn-lt"/>
                          <a:sym typeface="+mn-ea"/>
                        </a:rPr>
                        <a:t>GQA</a:t>
                      </a:r>
                      <a:r>
                        <a:rPr lang="zh-CN" altLang="en-US" sz="1400">
                          <a:ea typeface="-apple-system"/>
                          <a:cs typeface="+mn-lt"/>
                          <a:sym typeface="+mn-ea"/>
                        </a:rPr>
                        <a:t>）机制</a:t>
                      </a:r>
                      <a:endParaRPr lang="zh-CN" altLang="en-US" sz="1400" b="0" i="0">
                        <a:ea typeface="-apple-system"/>
                      </a:endParaRPr>
                    </a:p>
                  </a:txBody>
                  <a:tcPr marL="65631" marR="65631" marT="43860" marB="43860"/>
                </a:tc>
              </a:tr>
              <a:tr h="1581150">
                <a:tc>
                  <a:txBody>
                    <a:bodyPr/>
                    <a:p>
                      <a:pPr marL="0" indent="0" algn="l" fontAlgn="base">
                        <a:spcBef>
                          <a:spcPct val="0"/>
                        </a:spcBef>
                        <a:spcAft>
                          <a:spcPct val="0"/>
                        </a:spcAft>
                      </a:pPr>
                      <a:r>
                        <a:rPr lang="en-US" altLang="zh-CN" sz="1400" b="0" i="0">
                          <a:ea typeface="-apple-system"/>
                          <a:cs typeface="+mn-lt"/>
                        </a:rPr>
                        <a:t>Llama 3</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2024</a:t>
                      </a:r>
                      <a:r>
                        <a:rPr lang="zh-CN" altLang="en-US" sz="1400" b="0" i="0">
                          <a:ea typeface="-apple-system"/>
                          <a:cs typeface="+mn-lt"/>
                        </a:rPr>
                        <a:t>年</a:t>
                      </a:r>
                      <a:r>
                        <a:rPr lang="en-US" altLang="zh-CN" sz="1400" b="0" i="0">
                          <a:ea typeface="-apple-system"/>
                          <a:cs typeface="+mn-lt"/>
                        </a:rPr>
                        <a:t>4</a:t>
                      </a:r>
                      <a:r>
                        <a:rPr lang="zh-CN" altLang="en-US" sz="1400" b="0" i="0">
                          <a:ea typeface="-apple-system"/>
                          <a:cs typeface="+mn-lt"/>
                        </a:rPr>
                        <a:t>月（</a:t>
                      </a:r>
                      <a:r>
                        <a:rPr lang="en-US" altLang="zh-CN" sz="1400" b="0" i="0">
                          <a:ea typeface="-apple-system"/>
                          <a:cs typeface="+mn-lt"/>
                        </a:rPr>
                        <a:t>3.0</a:t>
                      </a:r>
                      <a:r>
                        <a:rPr lang="zh-CN" altLang="en-US" sz="1400" b="0" i="0">
                          <a:ea typeface="-apple-system"/>
                          <a:cs typeface="+mn-lt"/>
                        </a:rPr>
                        <a:t>）</a:t>
                      </a:r>
                      <a:endParaRPr lang="zh-CN" altLang="en-US" sz="1400" b="0" i="0">
                        <a:ea typeface="-apple-system"/>
                        <a:cs typeface="+mn-lt"/>
                      </a:endParaRPr>
                    </a:p>
                    <a:p>
                      <a:pPr marL="0" indent="0" algn="l" fontAlgn="base">
                        <a:spcBef>
                          <a:spcPct val="0"/>
                        </a:spcBef>
                        <a:spcAft>
                          <a:spcPct val="0"/>
                        </a:spcAft>
                      </a:pPr>
                      <a:r>
                        <a:rPr lang="en-US" altLang="zh-CN" sz="1400">
                          <a:ea typeface="-apple-system"/>
                          <a:cs typeface="+mn-lt"/>
                          <a:sym typeface="+mn-ea"/>
                        </a:rPr>
                        <a:t>2024</a:t>
                      </a:r>
                      <a:r>
                        <a:rPr lang="zh-CN" altLang="en-US" sz="1400">
                          <a:ea typeface="-apple-system"/>
                          <a:cs typeface="+mn-lt"/>
                          <a:sym typeface="+mn-ea"/>
                        </a:rPr>
                        <a:t>年</a:t>
                      </a:r>
                      <a:r>
                        <a:rPr lang="en-US" altLang="zh-CN" sz="1400">
                          <a:ea typeface="-apple-system"/>
                          <a:cs typeface="+mn-lt"/>
                          <a:sym typeface="+mn-ea"/>
                        </a:rPr>
                        <a:t>7</a:t>
                      </a:r>
                      <a:r>
                        <a:rPr lang="zh-CN" altLang="en-US" sz="1400">
                          <a:ea typeface="-apple-system"/>
                          <a:cs typeface="+mn-lt"/>
                          <a:sym typeface="+mn-ea"/>
                        </a:rPr>
                        <a:t>月（</a:t>
                      </a:r>
                      <a:r>
                        <a:rPr lang="en-US" altLang="zh-CN" sz="1400">
                          <a:ea typeface="-apple-system"/>
                          <a:cs typeface="+mn-lt"/>
                          <a:sym typeface="+mn-ea"/>
                        </a:rPr>
                        <a:t>3.1</a:t>
                      </a:r>
                      <a:r>
                        <a:rPr lang="zh-CN" altLang="en-US" sz="1400">
                          <a:ea typeface="-apple-system"/>
                          <a:cs typeface="+mn-lt"/>
                          <a:sym typeface="+mn-ea"/>
                        </a:rPr>
                        <a:t>）</a:t>
                      </a:r>
                      <a:endParaRPr lang="zh-CN" altLang="en-US" sz="1400" b="0" i="0">
                        <a:ea typeface="-apple-system"/>
                        <a:cs typeface="+mn-lt"/>
                      </a:endParaRPr>
                    </a:p>
                    <a:p>
                      <a:pPr marL="0" indent="0" algn="l" fontAlgn="base">
                        <a:spcBef>
                          <a:spcPct val="0"/>
                        </a:spcBef>
                        <a:spcAft>
                          <a:spcPct val="0"/>
                        </a:spcAft>
                      </a:pPr>
                      <a:r>
                        <a:rPr lang="en-US" altLang="zh-CN" sz="1400">
                          <a:ea typeface="-apple-system"/>
                          <a:cs typeface="+mn-lt"/>
                          <a:sym typeface="+mn-ea"/>
                        </a:rPr>
                        <a:t>2024</a:t>
                      </a:r>
                      <a:r>
                        <a:rPr lang="zh-CN" altLang="en-US" sz="1400">
                          <a:ea typeface="-apple-system"/>
                          <a:cs typeface="+mn-lt"/>
                          <a:sym typeface="+mn-ea"/>
                        </a:rPr>
                        <a:t>年</a:t>
                      </a:r>
                      <a:r>
                        <a:rPr lang="en-US" altLang="zh-CN" sz="1400">
                          <a:ea typeface="-apple-system"/>
                          <a:cs typeface="+mn-lt"/>
                          <a:sym typeface="+mn-ea"/>
                        </a:rPr>
                        <a:t>9</a:t>
                      </a:r>
                      <a:r>
                        <a:rPr lang="zh-CN" altLang="en-US" sz="1400">
                          <a:ea typeface="-apple-system"/>
                          <a:cs typeface="+mn-lt"/>
                          <a:sym typeface="+mn-ea"/>
                        </a:rPr>
                        <a:t>月（</a:t>
                      </a:r>
                      <a:r>
                        <a:rPr lang="en-US" altLang="zh-CN" sz="1400">
                          <a:ea typeface="-apple-system"/>
                          <a:cs typeface="+mn-lt"/>
                          <a:sym typeface="+mn-ea"/>
                        </a:rPr>
                        <a:t>3.2</a:t>
                      </a:r>
                      <a:r>
                        <a:rPr lang="zh-CN" altLang="en-US" sz="1400">
                          <a:ea typeface="-apple-system"/>
                          <a:cs typeface="+mn-lt"/>
                          <a:sym typeface="+mn-ea"/>
                        </a:rPr>
                        <a:t>）</a:t>
                      </a:r>
                      <a:endParaRPr lang="zh-CN" altLang="en-US" sz="1400" b="0" i="0">
                        <a:ea typeface="-apple-system"/>
                        <a:cs typeface="+mn-lt"/>
                      </a:endParaRPr>
                    </a:p>
                    <a:p>
                      <a:pPr marL="0" indent="0" algn="l" fontAlgn="base">
                        <a:spcBef>
                          <a:spcPct val="0"/>
                        </a:spcBef>
                        <a:spcAft>
                          <a:spcPct val="0"/>
                        </a:spcAft>
                      </a:pPr>
                      <a:r>
                        <a:rPr lang="en-US" altLang="zh-CN" sz="1400">
                          <a:ea typeface="-apple-system"/>
                          <a:cs typeface="+mn-lt"/>
                          <a:sym typeface="+mn-ea"/>
                        </a:rPr>
                        <a:t>2024</a:t>
                      </a:r>
                      <a:r>
                        <a:rPr lang="zh-CN" altLang="en-US" sz="1400">
                          <a:ea typeface="-apple-system"/>
                          <a:cs typeface="+mn-lt"/>
                          <a:sym typeface="+mn-ea"/>
                        </a:rPr>
                        <a:t>年</a:t>
                      </a:r>
                      <a:r>
                        <a:rPr lang="en-US" altLang="zh-CN" sz="1400">
                          <a:ea typeface="-apple-system"/>
                          <a:cs typeface="+mn-lt"/>
                          <a:sym typeface="+mn-ea"/>
                        </a:rPr>
                        <a:t>12</a:t>
                      </a:r>
                      <a:r>
                        <a:rPr lang="zh-CN" altLang="en-US" sz="1400">
                          <a:ea typeface="-apple-system"/>
                          <a:cs typeface="+mn-lt"/>
                          <a:sym typeface="+mn-ea"/>
                        </a:rPr>
                        <a:t>月（</a:t>
                      </a:r>
                      <a:r>
                        <a:rPr lang="en-US" altLang="zh-CN" sz="1400">
                          <a:ea typeface="-apple-system"/>
                          <a:cs typeface="+mn-lt"/>
                          <a:sym typeface="+mn-ea"/>
                        </a:rPr>
                        <a:t>3.3</a:t>
                      </a:r>
                      <a:r>
                        <a:rPr lang="zh-CN" altLang="en-US" sz="1400">
                          <a:ea typeface="-apple-system"/>
                          <a:cs typeface="+mn-lt"/>
                          <a:sym typeface="+mn-ea"/>
                        </a:rPr>
                        <a:t>）</a:t>
                      </a:r>
                      <a:endParaRPr lang="zh-CN" altLang="en-US" sz="1400" b="0" i="0">
                        <a:ea typeface="-apple-system"/>
                        <a:cs typeface="+mn-lt"/>
                      </a:endParaRPr>
                    </a:p>
                    <a:p>
                      <a:pPr marL="0" indent="0" algn="l" fontAlgn="base">
                        <a:spcBef>
                          <a:spcPct val="0"/>
                        </a:spcBef>
                        <a:spcAft>
                          <a:spcPct val="0"/>
                        </a:spcAft>
                      </a:pP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1B - 405B</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a:ea typeface="-apple-system"/>
                          <a:cs typeface="+mn-lt"/>
                          <a:sym typeface="+mn-ea"/>
                        </a:rPr>
                        <a:t>Dense</a:t>
                      </a:r>
                      <a:r>
                        <a:rPr lang="zh-CN" altLang="en-US" sz="1400">
                          <a:ea typeface="-apple-system"/>
                          <a:cs typeface="+mn-lt"/>
                          <a:sym typeface="+mn-ea"/>
                        </a:rPr>
                        <a:t>架构</a:t>
                      </a:r>
                      <a:endParaRPr lang="zh-CN" altLang="en-US" sz="1400" b="0" i="0">
                        <a:ea typeface="-apple-system"/>
                        <a:cs typeface="+mn-lt"/>
                      </a:endParaRPr>
                    </a:p>
                    <a:p>
                      <a:pPr marL="0" indent="0" algn="l" fontAlgn="base">
                        <a:spcBef>
                          <a:spcPct val="0"/>
                        </a:spcBef>
                        <a:spcAft>
                          <a:spcPct val="0"/>
                        </a:spcAft>
                      </a:pP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8k / 128k tokens</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zh-CN" altLang="en-US" sz="1400" b="0" i="0">
                          <a:ea typeface="-apple-system"/>
                          <a:cs typeface="+mn-lt"/>
                        </a:rPr>
                        <a:t>探索多种参数规格，尝试超大参数模型，采用</a:t>
                      </a:r>
                      <a:r>
                        <a:rPr lang="en-US" altLang="zh-CN" sz="1400" b="0" i="0">
                          <a:ea typeface="-apple-system"/>
                          <a:cs typeface="+mn-lt"/>
                        </a:rPr>
                        <a:t>TikToken</a:t>
                      </a:r>
                      <a:r>
                        <a:rPr lang="zh-CN" altLang="en-US" sz="1400" b="0" i="0">
                          <a:ea typeface="-apple-system"/>
                          <a:cs typeface="+mn-lt"/>
                        </a:rPr>
                        <a:t>分词器，上下文长度提升</a:t>
                      </a:r>
                      <a:r>
                        <a:rPr lang="en-US" altLang="zh-CN" sz="1400" b="0" i="0">
                          <a:ea typeface="-apple-system"/>
                          <a:cs typeface="+mn-lt"/>
                        </a:rPr>
                        <a:t>,</a:t>
                      </a:r>
                      <a:r>
                        <a:rPr lang="zh-CN" altLang="en-US" sz="1400" b="0" i="0">
                          <a:ea typeface="-apple-system"/>
                          <a:cs typeface="+mn-lt"/>
                        </a:rPr>
                        <a:t>训练数据量大幅增加</a:t>
                      </a:r>
                      <a:endParaRPr lang="zh-CN" altLang="en-US" sz="1400" b="0" i="0">
                        <a:ea typeface="-apple-system"/>
                        <a:cs typeface="+mn-lt"/>
                      </a:endParaRPr>
                    </a:p>
                  </a:txBody>
                  <a:tcPr marL="65631" marR="65631" marT="43860" marB="43860"/>
                </a:tc>
              </a:tr>
              <a:tr h="941070">
                <a:tc>
                  <a:txBody>
                    <a:bodyPr/>
                    <a:p>
                      <a:pPr marL="0" indent="0" algn="l" fontAlgn="base">
                        <a:spcBef>
                          <a:spcPct val="0"/>
                        </a:spcBef>
                        <a:spcAft>
                          <a:spcPct val="0"/>
                        </a:spcAft>
                      </a:pPr>
                      <a:r>
                        <a:rPr lang="en-US" altLang="zh-CN" sz="1400" b="0" i="0">
                          <a:ea typeface="-apple-system"/>
                          <a:cs typeface="+mn-lt"/>
                        </a:rPr>
                        <a:t>Llama 4</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2025</a:t>
                      </a:r>
                      <a:r>
                        <a:rPr lang="zh-CN" altLang="en-US" sz="1400" b="0" i="0">
                          <a:ea typeface="-apple-system"/>
                          <a:cs typeface="+mn-lt"/>
                        </a:rPr>
                        <a:t>年</a:t>
                      </a:r>
                      <a:r>
                        <a:rPr lang="en-US" altLang="zh-CN" sz="1400" b="0" i="0">
                          <a:ea typeface="-apple-system"/>
                          <a:cs typeface="+mn-lt"/>
                        </a:rPr>
                        <a:t>4</a:t>
                      </a:r>
                      <a:r>
                        <a:rPr lang="zh-CN" altLang="en-US" sz="1400" b="0" i="0">
                          <a:ea typeface="-apple-system"/>
                          <a:cs typeface="+mn-lt"/>
                        </a:rPr>
                        <a:t>月</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109B, 400B, 2T </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zh-CN" altLang="en-US" sz="1400" b="0" i="0">
                          <a:ea typeface="-apple-system"/>
                          <a:cs typeface="+mn-lt"/>
                        </a:rPr>
                        <a:t>采用混合专家架构（</a:t>
                      </a:r>
                      <a:r>
                        <a:rPr lang="en-US" altLang="zh-CN" sz="1400" b="0" i="0">
                          <a:ea typeface="-apple-system"/>
                          <a:cs typeface="+mn-lt"/>
                        </a:rPr>
                        <a:t>MoE</a:t>
                      </a:r>
                      <a:r>
                        <a:rPr lang="zh-CN" altLang="en-US" sz="1400" b="0" i="0">
                          <a:ea typeface="-apple-system"/>
                          <a:cs typeface="+mn-lt"/>
                        </a:rPr>
                        <a:t>）</a:t>
                      </a:r>
                      <a:endParaRPr lang="zh-CN" altLang="en-US" sz="1400" b="0" i="0">
                        <a:ea typeface="-apple-system"/>
                        <a:cs typeface="+mn-lt"/>
                      </a:endParaRPr>
                    </a:p>
                  </a:txBody>
                  <a:tcPr marL="65631" marR="65631" marT="43860" marB="43860"/>
                </a:tc>
                <a:tc>
                  <a:txBody>
                    <a:bodyPr/>
                    <a:p>
                      <a:pPr marL="0" indent="0" algn="l" fontAlgn="base">
                        <a:spcBef>
                          <a:spcPct val="0"/>
                        </a:spcBef>
                        <a:spcAft>
                          <a:spcPct val="0"/>
                        </a:spcAft>
                      </a:pPr>
                      <a:r>
                        <a:rPr lang="en-US" altLang="zh-CN" sz="1400" b="0" i="0">
                          <a:ea typeface="-apple-system"/>
                          <a:cs typeface="+mn-lt"/>
                        </a:rPr>
                        <a:t>1</a:t>
                      </a:r>
                      <a:r>
                        <a:rPr lang="en-US" altLang="zh-CN" sz="1400" b="0" i="0">
                          <a:ea typeface="-apple-system"/>
                          <a:cs typeface="+mn-lt"/>
                        </a:rPr>
                        <a:t>M / 10M tokens</a:t>
                      </a:r>
                      <a:endParaRPr lang="en-US" altLang="zh-CN" sz="1400" b="0" i="0">
                        <a:ea typeface="-apple-system"/>
                        <a:cs typeface="+mn-lt"/>
                      </a:endParaRPr>
                    </a:p>
                  </a:txBody>
                  <a:tcPr marL="65631" marR="65631" marT="43860" marB="43860"/>
                </a:tc>
                <a:tc>
                  <a:txBody>
                    <a:bodyPr/>
                    <a:p>
                      <a:pPr marL="0" indent="0" algn="l" fontAlgn="base">
                        <a:spcBef>
                          <a:spcPct val="0"/>
                        </a:spcBef>
                        <a:spcAft>
                          <a:spcPct val="0"/>
                        </a:spcAft>
                      </a:pPr>
                      <a:r>
                        <a:rPr lang="zh-CN" altLang="en-US" sz="1400" b="0" i="0">
                          <a:ea typeface="-apple-system"/>
                          <a:cs typeface="+mn-lt"/>
                        </a:rPr>
                        <a:t>采用</a:t>
                      </a:r>
                      <a:r>
                        <a:rPr lang="en-US" altLang="zh-CN" sz="1400" b="0" i="0">
                          <a:ea typeface="-apple-system"/>
                          <a:cs typeface="+mn-lt"/>
                        </a:rPr>
                        <a:t>MoE</a:t>
                      </a:r>
                      <a:r>
                        <a:rPr lang="zh-CN" altLang="en-US" sz="1400" b="0" i="0">
                          <a:ea typeface="-apple-system"/>
                          <a:cs typeface="+mn-lt"/>
                        </a:rPr>
                        <a:t>架构，支持多模态输入，上下文长度提升至</a:t>
                      </a:r>
                      <a:r>
                        <a:rPr lang="en-US" altLang="zh-CN" sz="1400" b="0" i="0">
                          <a:ea typeface="-apple-system"/>
                          <a:cs typeface="+mn-lt"/>
                        </a:rPr>
                        <a:t>10M</a:t>
                      </a:r>
                      <a:endParaRPr lang="en-US" altLang="zh-CN" sz="1400" b="0" i="0">
                        <a:ea typeface="-apple-system"/>
                        <a:cs typeface="+mn-lt"/>
                      </a:endParaRPr>
                    </a:p>
                  </a:txBody>
                  <a:tcPr marL="65631" marR="65631" marT="43860" marB="4386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MoE</a:t>
            </a:r>
            <a:endParaRPr lang="en-US" altLang="zh-CN" sz="3200" b="1" dirty="0">
              <a:latin typeface="+mn-lt"/>
            </a:endParaRPr>
          </a:p>
        </p:txBody>
      </p:sp>
      <p:pic>
        <p:nvPicPr>
          <p:cNvPr id="4" name="图片 3"/>
          <p:cNvPicPr/>
          <p:nvPr/>
        </p:nvPicPr>
        <p:blipFill>
          <a:blip r:embed="rId1"/>
          <a:stretch>
            <a:fillRect/>
          </a:stretch>
        </p:blipFill>
        <p:spPr>
          <a:xfrm>
            <a:off x="3307715" y="1441450"/>
            <a:ext cx="8812530" cy="4903470"/>
          </a:xfrm>
          <a:prstGeom prst="rect">
            <a:avLst/>
          </a:prstGeom>
        </p:spPr>
      </p:pic>
      <p:graphicFrame>
        <p:nvGraphicFramePr>
          <p:cNvPr id="5" name="表格 4"/>
          <p:cNvGraphicFramePr/>
          <p:nvPr>
            <p:custDataLst>
              <p:tags r:id="rId2"/>
            </p:custDataLst>
          </p:nvPr>
        </p:nvGraphicFramePr>
        <p:xfrm>
          <a:off x="216535" y="1441450"/>
          <a:ext cx="3098800" cy="4981575"/>
        </p:xfrm>
        <a:graphic>
          <a:graphicData uri="http://schemas.openxmlformats.org/drawingml/2006/table">
            <a:tbl>
              <a:tblPr firstRow="1" bandRow="1">
                <a:tableStyleId>{5C22544A-7EE6-4342-B048-85BDC9FD1C3A}</a:tableStyleId>
              </a:tblPr>
              <a:tblGrid>
                <a:gridCol w="774700"/>
                <a:gridCol w="774700"/>
                <a:gridCol w="774700"/>
                <a:gridCol w="774700"/>
              </a:tblGrid>
              <a:tr h="612140">
                <a:tc>
                  <a:txBody>
                    <a:bodyPr/>
                    <a:p>
                      <a:pPr>
                        <a:buNone/>
                      </a:pPr>
                      <a:endParaRPr lang="zh-CN" altLang="en-US" sz="1200"/>
                    </a:p>
                  </a:txBody>
                  <a:tcPr anchor="ctr" anchorCtr="0"/>
                </a:tc>
                <a:tc>
                  <a:txBody>
                    <a:bodyPr/>
                    <a:p>
                      <a:pPr>
                        <a:buNone/>
                      </a:pPr>
                      <a:r>
                        <a:rPr lang="en-US" altLang="zh-CN" sz="1200"/>
                        <a:t>Scout</a:t>
                      </a:r>
                      <a:endParaRPr lang="en-US" altLang="zh-CN" sz="1200"/>
                    </a:p>
                  </a:txBody>
                  <a:tcPr anchor="ctr" anchorCtr="0"/>
                </a:tc>
                <a:tc>
                  <a:txBody>
                    <a:bodyPr/>
                    <a:p>
                      <a:pPr>
                        <a:buNone/>
                      </a:pPr>
                      <a:r>
                        <a:rPr lang="en-US" altLang="zh-CN" sz="1200"/>
                        <a:t>Maverick</a:t>
                      </a:r>
                      <a:endParaRPr lang="en-US" altLang="zh-CN" sz="1200"/>
                    </a:p>
                  </a:txBody>
                  <a:tcPr anchor="ctr" anchorCtr="0"/>
                </a:tc>
                <a:tc>
                  <a:txBody>
                    <a:bodyPr/>
                    <a:p>
                      <a:pPr>
                        <a:buNone/>
                      </a:pPr>
                      <a:r>
                        <a:rPr lang="en-US" altLang="zh-CN" sz="1200"/>
                        <a:t>Behemoth</a:t>
                      </a:r>
                      <a:endParaRPr lang="en-US" altLang="zh-CN" sz="1200"/>
                    </a:p>
                  </a:txBody>
                  <a:tcPr anchor="ctr" anchorCtr="0"/>
                </a:tc>
              </a:tr>
              <a:tr h="875030">
                <a:tc>
                  <a:txBody>
                    <a:bodyPr/>
                    <a:p>
                      <a:pPr>
                        <a:buNone/>
                      </a:pPr>
                      <a:r>
                        <a:rPr lang="en-US" altLang="zh-CN" sz="1200"/>
                        <a:t>Total Params</a:t>
                      </a:r>
                      <a:endParaRPr lang="en-US" altLang="zh-CN" sz="1200"/>
                    </a:p>
                  </a:txBody>
                  <a:tcPr/>
                </a:tc>
                <a:tc>
                  <a:txBody>
                    <a:bodyPr/>
                    <a:p>
                      <a:pPr>
                        <a:buNone/>
                      </a:pPr>
                      <a:r>
                        <a:rPr lang="en-US" altLang="zh-CN" sz="1200"/>
                        <a:t>109 B</a:t>
                      </a:r>
                      <a:endParaRPr lang="en-US" altLang="zh-CN" sz="1200"/>
                    </a:p>
                  </a:txBody>
                  <a:tcPr/>
                </a:tc>
                <a:tc>
                  <a:txBody>
                    <a:bodyPr/>
                    <a:p>
                      <a:pPr>
                        <a:buNone/>
                      </a:pPr>
                      <a:r>
                        <a:rPr lang="en-US" altLang="zh-CN" sz="1200"/>
                        <a:t>400 B</a:t>
                      </a:r>
                      <a:endParaRPr lang="en-US" altLang="zh-CN" sz="1200"/>
                    </a:p>
                  </a:txBody>
                  <a:tcPr/>
                </a:tc>
                <a:tc>
                  <a:txBody>
                    <a:bodyPr/>
                    <a:p>
                      <a:pPr>
                        <a:buNone/>
                      </a:pPr>
                      <a:r>
                        <a:rPr lang="en-US" altLang="zh-CN" sz="1200"/>
                        <a:t>2000 B</a:t>
                      </a:r>
                      <a:endParaRPr lang="en-US" altLang="zh-CN" sz="1200"/>
                    </a:p>
                  </a:txBody>
                  <a:tcPr/>
                </a:tc>
              </a:tr>
              <a:tr h="1400175">
                <a:tc>
                  <a:txBody>
                    <a:bodyPr/>
                    <a:p>
                      <a:pPr>
                        <a:buNone/>
                      </a:pPr>
                      <a:r>
                        <a:rPr lang="en-US" altLang="zh-CN" sz="1200">
                          <a:sym typeface="+mn-ea"/>
                        </a:rPr>
                        <a:t>Activate Params</a:t>
                      </a:r>
                      <a:endParaRPr lang="en-US" altLang="zh-CN" sz="1200"/>
                    </a:p>
                    <a:p>
                      <a:pPr>
                        <a:buNone/>
                      </a:pPr>
                      <a:endParaRPr lang="en-US" altLang="zh-CN" sz="1200"/>
                    </a:p>
                  </a:txBody>
                  <a:tcPr/>
                </a:tc>
                <a:tc>
                  <a:txBody>
                    <a:bodyPr/>
                    <a:p>
                      <a:pPr>
                        <a:buNone/>
                      </a:pPr>
                      <a:r>
                        <a:rPr lang="en-US" altLang="zh-CN" sz="1200"/>
                        <a:t>17 B</a:t>
                      </a:r>
                      <a:endParaRPr lang="en-US" altLang="zh-CN" sz="1200"/>
                    </a:p>
                  </a:txBody>
                  <a:tcPr/>
                </a:tc>
                <a:tc>
                  <a:txBody>
                    <a:bodyPr/>
                    <a:p>
                      <a:pPr>
                        <a:buNone/>
                      </a:pPr>
                      <a:r>
                        <a:rPr lang="en-US" altLang="zh-CN" sz="1200"/>
                        <a:t>17 B</a:t>
                      </a:r>
                      <a:endParaRPr lang="en-US" altLang="zh-CN" sz="1200"/>
                    </a:p>
                  </a:txBody>
                  <a:tcPr/>
                </a:tc>
                <a:tc>
                  <a:txBody>
                    <a:bodyPr/>
                    <a:p>
                      <a:pPr>
                        <a:buNone/>
                      </a:pPr>
                      <a:r>
                        <a:rPr lang="en-US" altLang="zh-CN" sz="1200"/>
                        <a:t>288 B</a:t>
                      </a:r>
                      <a:endParaRPr lang="en-US" altLang="zh-CN" sz="1200"/>
                    </a:p>
                  </a:txBody>
                  <a:tcPr/>
                </a:tc>
              </a:tr>
              <a:tr h="956945">
                <a:tc>
                  <a:txBody>
                    <a:bodyPr/>
                    <a:p>
                      <a:pPr>
                        <a:buNone/>
                      </a:pPr>
                      <a:r>
                        <a:rPr lang="en-US" altLang="zh-CN" sz="1200"/>
                        <a:t> </a:t>
                      </a:r>
                      <a:r>
                        <a:rPr lang="en-US" altLang="zh-CN" sz="1200"/>
                        <a:t>Experts</a:t>
                      </a:r>
                      <a:endParaRPr lang="en-US" altLang="zh-CN" sz="1200"/>
                    </a:p>
                  </a:txBody>
                  <a:tcPr/>
                </a:tc>
                <a:tc>
                  <a:txBody>
                    <a:bodyPr/>
                    <a:p>
                      <a:pPr>
                        <a:buNone/>
                      </a:pPr>
                      <a:r>
                        <a:rPr lang="en-US" altLang="zh-CN" sz="1200"/>
                        <a:t>16</a:t>
                      </a:r>
                      <a:endParaRPr lang="en-US" altLang="zh-CN" sz="1200"/>
                    </a:p>
                  </a:txBody>
                  <a:tcPr/>
                </a:tc>
                <a:tc>
                  <a:txBody>
                    <a:bodyPr/>
                    <a:p>
                      <a:pPr>
                        <a:buNone/>
                      </a:pPr>
                      <a:r>
                        <a:rPr lang="en-US" altLang="zh-CN" sz="1200"/>
                        <a:t>128</a:t>
                      </a:r>
                      <a:endParaRPr lang="en-US" altLang="zh-CN" sz="1200"/>
                    </a:p>
                  </a:txBody>
                  <a:tcPr/>
                </a:tc>
                <a:tc>
                  <a:txBody>
                    <a:bodyPr/>
                    <a:p>
                      <a:pPr>
                        <a:buNone/>
                      </a:pPr>
                      <a:r>
                        <a:rPr lang="en-US" altLang="zh-CN" sz="1200"/>
                        <a:t>16</a:t>
                      </a:r>
                      <a:endParaRPr lang="en-US" altLang="zh-CN" sz="1200"/>
                    </a:p>
                  </a:txBody>
                  <a:tcPr/>
                </a:tc>
              </a:tr>
              <a:tr h="1137285">
                <a:tc>
                  <a:txBody>
                    <a:bodyPr/>
                    <a:p>
                      <a:pPr>
                        <a:buNone/>
                      </a:pPr>
                      <a:r>
                        <a:rPr lang="en-US" altLang="zh-CN" sz="1200">
                          <a:sym typeface="+mn-ea"/>
                        </a:rPr>
                        <a:t>Activate Experts</a:t>
                      </a:r>
                      <a:endParaRPr lang="en-US" altLang="zh-CN" sz="1200">
                        <a:sym typeface="+mn-ea"/>
                      </a:endParaRPr>
                    </a:p>
                  </a:txBody>
                  <a:tcPr/>
                </a:tc>
                <a:tc>
                  <a:txBody>
                    <a:bodyPr/>
                    <a:p>
                      <a:pPr>
                        <a:buNone/>
                      </a:pPr>
                      <a:r>
                        <a:rPr lang="en-US" altLang="zh-CN" sz="1200"/>
                        <a:t>1</a:t>
                      </a:r>
                      <a:endParaRPr lang="en-US" altLang="zh-CN" sz="1200"/>
                    </a:p>
                  </a:txBody>
                  <a:tcPr/>
                </a:tc>
                <a:tc>
                  <a:txBody>
                    <a:bodyPr/>
                    <a:p>
                      <a:pPr>
                        <a:buNone/>
                      </a:pPr>
                      <a:r>
                        <a:rPr lang="en-US" altLang="zh-CN" sz="1200"/>
                        <a:t>1</a:t>
                      </a:r>
                      <a:endParaRPr lang="en-US" altLang="zh-CN" sz="1200"/>
                    </a:p>
                  </a:txBody>
                  <a:tcPr/>
                </a:tc>
                <a:tc>
                  <a:txBody>
                    <a:bodyPr/>
                    <a:p>
                      <a:pPr>
                        <a:buNone/>
                      </a:pPr>
                      <a:r>
                        <a:rPr lang="en-US" altLang="zh-CN" sz="1200"/>
                        <a:t>1</a:t>
                      </a:r>
                      <a:endParaRPr lang="en-US" altLang="zh-CN" sz="1200"/>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Multimodal </a:t>
            </a:r>
            <a:endParaRPr lang="en-US" altLang="zh-CN" sz="3200" b="1" dirty="0">
              <a:latin typeface="+mn-lt"/>
            </a:endParaRPr>
          </a:p>
        </p:txBody>
      </p:sp>
      <p:pic>
        <p:nvPicPr>
          <p:cNvPr id="2" name="图片 1"/>
          <p:cNvPicPr/>
          <p:nvPr/>
        </p:nvPicPr>
        <p:blipFill>
          <a:blip r:embed="rId1"/>
          <a:stretch>
            <a:fillRect/>
          </a:stretch>
        </p:blipFill>
        <p:spPr>
          <a:xfrm>
            <a:off x="1684655" y="1729740"/>
            <a:ext cx="8823325" cy="4473575"/>
          </a:xfrm>
          <a:prstGeom prst="rect">
            <a:avLst/>
          </a:prstGeom>
        </p:spPr>
      </p:pic>
      <p:sp>
        <p:nvSpPr>
          <p:cNvPr id="3" name="文本框 2"/>
          <p:cNvSpPr txBox="1"/>
          <p:nvPr/>
        </p:nvSpPr>
        <p:spPr>
          <a:xfrm>
            <a:off x="217805" y="1432560"/>
            <a:ext cx="4064000" cy="368300"/>
          </a:xfrm>
          <a:prstGeom prst="rect">
            <a:avLst/>
          </a:prstGeom>
          <a:noFill/>
        </p:spPr>
        <p:txBody>
          <a:bodyPr wrap="square" rtlCol="0">
            <a:spAutoFit/>
          </a:bodyPr>
          <a:p>
            <a:r>
              <a:rPr lang="en-US" altLang="zh-CN"/>
              <a:t>Early Fusion</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M</a:t>
            </a:r>
            <a:r>
              <a:rPr lang="en-US" altLang="zh-CN" sz="3200" b="1" dirty="0">
                <a:latin typeface="+mn-lt"/>
                <a:ea typeface="+mn-ea"/>
                <a:cs typeface="+mn-ea"/>
                <a:sym typeface="+mn-lt"/>
              </a:rPr>
              <a:t>ultimodal </a:t>
            </a:r>
            <a:endParaRPr lang="en-US" altLang="zh-CN" sz="3200" b="1" dirty="0">
              <a:latin typeface="+mn-lt"/>
              <a:ea typeface="+mn-ea"/>
              <a:cs typeface="+mn-ea"/>
              <a:sym typeface="+mn-lt"/>
            </a:endParaRPr>
          </a:p>
        </p:txBody>
      </p:sp>
      <p:pic>
        <p:nvPicPr>
          <p:cNvPr id="4" name="内容占位符 3"/>
          <p:cNvPicPr>
            <a:picLocks noChangeAspect="1"/>
          </p:cNvPicPr>
          <p:nvPr>
            <p:ph idx="1"/>
          </p:nvPr>
        </p:nvPicPr>
        <p:blipFill>
          <a:blip r:embed="rId1"/>
          <a:stretch>
            <a:fillRect/>
          </a:stretch>
        </p:blipFill>
        <p:spPr>
          <a:xfrm>
            <a:off x="90805" y="1726565"/>
            <a:ext cx="8955405" cy="4627880"/>
          </a:xfrm>
          <a:prstGeom prst="rect">
            <a:avLst/>
          </a:prstGeom>
        </p:spPr>
      </p:pic>
      <p:sp>
        <p:nvSpPr>
          <p:cNvPr id="6" name="文本框 5"/>
          <p:cNvSpPr txBox="1"/>
          <p:nvPr/>
        </p:nvSpPr>
        <p:spPr>
          <a:xfrm>
            <a:off x="8988425" y="3190240"/>
            <a:ext cx="4064000" cy="922020"/>
          </a:xfrm>
          <a:prstGeom prst="rect">
            <a:avLst/>
          </a:prstGeom>
          <a:noFill/>
        </p:spPr>
        <p:txBody>
          <a:bodyPr wrap="square" rtlCol="0">
            <a:spAutoFit/>
          </a:bodyPr>
          <a:p>
            <a:r>
              <a:rPr lang="en-US" altLang="zh-CN"/>
              <a:t>Llama-3.2-11B-Vision-Instruct</a:t>
            </a:r>
            <a:endParaRPr lang="en-US" altLang="zh-CN"/>
          </a:p>
          <a:p>
            <a:endParaRPr lang="en-US" altLang="zh-CN"/>
          </a:p>
          <a:p>
            <a:r>
              <a:rPr lang="en-US" altLang="zh-CN"/>
              <a:t>Llama-3.2-90B-Vision-Instruct</a:t>
            </a:r>
            <a:endParaRPr lang="en-US" altLang="zh-CN"/>
          </a:p>
        </p:txBody>
      </p:sp>
      <p:sp>
        <p:nvSpPr>
          <p:cNvPr id="7" name="文本框 6"/>
          <p:cNvSpPr txBox="1"/>
          <p:nvPr/>
        </p:nvSpPr>
        <p:spPr>
          <a:xfrm>
            <a:off x="217805" y="1358265"/>
            <a:ext cx="4064000" cy="368300"/>
          </a:xfrm>
          <a:prstGeom prst="rect">
            <a:avLst/>
          </a:prstGeom>
          <a:noFill/>
        </p:spPr>
        <p:txBody>
          <a:bodyPr wrap="square" rtlCol="0">
            <a:spAutoFit/>
          </a:bodyPr>
          <a:p>
            <a:r>
              <a:rPr lang="en-US" altLang="zh-CN"/>
              <a:t>Mid Fusion</a:t>
            </a:r>
            <a:endParaRPr lang="en-US" altLang="zh-CN"/>
          </a:p>
        </p:txBody>
      </p:sp>
      <p:sp>
        <p:nvSpPr>
          <p:cNvPr id="8" name="文本框 7"/>
          <p:cNvSpPr txBox="1"/>
          <p:nvPr/>
        </p:nvSpPr>
        <p:spPr>
          <a:xfrm>
            <a:off x="217805" y="6354445"/>
            <a:ext cx="4064000" cy="275590"/>
          </a:xfrm>
          <a:prstGeom prst="rect">
            <a:avLst/>
          </a:prstGeom>
          <a:noFill/>
        </p:spPr>
        <p:txBody>
          <a:bodyPr wrap="square" rtlCol="0">
            <a:spAutoFit/>
          </a:bodyPr>
          <a:p>
            <a:r>
              <a:rPr lang="en-US" altLang="zh-CN" sz="1200"/>
              <a:t>[1] The Llama 3 Herd of Models(arxiv 2024)</a:t>
            </a:r>
            <a:endParaRPr lang="en-US" altLang="zh-CN"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217805" y="62230"/>
            <a:ext cx="11757025" cy="908050"/>
          </a:xfrm>
        </p:spPr>
        <p:txBody>
          <a:bodyPr>
            <a:noAutofit/>
          </a:bodyPr>
          <a:lstStyle/>
          <a:p>
            <a:pPr algn="l"/>
            <a:br>
              <a:rPr lang="en-US" altLang="zh-CN" sz="3200" b="1" dirty="0">
                <a:latin typeface="+mn-lt"/>
                <a:ea typeface="+mn-ea"/>
                <a:cs typeface="+mn-ea"/>
                <a:sym typeface="+mn-lt"/>
              </a:rPr>
            </a:br>
            <a:r>
              <a:rPr lang="en-US" altLang="zh-CN" sz="3200" b="1" dirty="0">
                <a:latin typeface="+mn-lt"/>
                <a:ea typeface="+mn-ea"/>
                <a:cs typeface="+mn-ea"/>
                <a:sym typeface="+mn-lt"/>
              </a:rPr>
              <a:t>Long Context: iRoPE</a:t>
            </a:r>
            <a:endParaRPr lang="en-US" altLang="zh-CN" sz="3200" b="1" dirty="0">
              <a:latin typeface="+mn-lt"/>
            </a:endParaRPr>
          </a:p>
        </p:txBody>
      </p:sp>
      <p:pic>
        <p:nvPicPr>
          <p:cNvPr id="2" name="图片 1"/>
          <p:cNvPicPr>
            <a:picLocks noChangeAspect="1"/>
          </p:cNvPicPr>
          <p:nvPr/>
        </p:nvPicPr>
        <p:blipFill>
          <a:blip r:embed="rId1"/>
          <a:stretch>
            <a:fillRect/>
          </a:stretch>
        </p:blipFill>
        <p:spPr>
          <a:xfrm>
            <a:off x="52070" y="1791335"/>
            <a:ext cx="8295005" cy="4442460"/>
          </a:xfrm>
          <a:prstGeom prst="rect">
            <a:avLst/>
          </a:prstGeom>
        </p:spPr>
      </p:pic>
      <p:sp>
        <p:nvSpPr>
          <p:cNvPr id="3" name="文本框 2"/>
          <p:cNvSpPr txBox="1"/>
          <p:nvPr/>
        </p:nvSpPr>
        <p:spPr>
          <a:xfrm>
            <a:off x="8207375" y="2402840"/>
            <a:ext cx="3569970" cy="645160"/>
          </a:xfrm>
          <a:prstGeom prst="rect">
            <a:avLst/>
          </a:prstGeom>
          <a:noFill/>
        </p:spPr>
        <p:txBody>
          <a:bodyPr wrap="square" rtlCol="0">
            <a:spAutoFit/>
          </a:bodyPr>
          <a:p>
            <a:pPr algn="l"/>
            <a:r>
              <a:rPr lang="en-US" altLang="zh-CN"/>
              <a:t>Command A:</a:t>
            </a:r>
            <a:endParaRPr lang="en-US" altLang="zh-CN"/>
          </a:p>
          <a:p>
            <a:pPr algn="l"/>
            <a:r>
              <a:rPr lang="en-US" altLang="zh-CN"/>
              <a:t>RoPE + Sliding Window Attention</a:t>
            </a:r>
            <a:endParaRPr lang="en-US" altLang="zh-CN"/>
          </a:p>
        </p:txBody>
      </p:sp>
      <p:sp>
        <p:nvSpPr>
          <p:cNvPr id="4" name="文本框 3"/>
          <p:cNvSpPr txBox="1"/>
          <p:nvPr/>
        </p:nvSpPr>
        <p:spPr>
          <a:xfrm>
            <a:off x="8207375" y="4203700"/>
            <a:ext cx="4504690" cy="645160"/>
          </a:xfrm>
          <a:prstGeom prst="rect">
            <a:avLst/>
          </a:prstGeom>
          <a:noFill/>
        </p:spPr>
        <p:txBody>
          <a:bodyPr wrap="square" rtlCol="0">
            <a:spAutoFit/>
          </a:bodyPr>
          <a:p>
            <a:pPr algn="l"/>
            <a:r>
              <a:rPr lang="en-US" altLang="zh-CN"/>
              <a:t>Command A: </a:t>
            </a:r>
            <a:endParaRPr lang="en-US" altLang="zh-CN"/>
          </a:p>
          <a:p>
            <a:pPr algn="l"/>
            <a:r>
              <a:rPr lang="en-US" altLang="zh-CN"/>
              <a:t>NoPE (No Positional Embedding)</a:t>
            </a:r>
            <a:endParaRPr lang="zh-CN" altLang="en-US"/>
          </a:p>
        </p:txBody>
      </p:sp>
      <p:sp>
        <p:nvSpPr>
          <p:cNvPr id="5" name="文本框 4"/>
          <p:cNvSpPr txBox="1"/>
          <p:nvPr/>
        </p:nvSpPr>
        <p:spPr>
          <a:xfrm>
            <a:off x="217805" y="1423035"/>
            <a:ext cx="10075545" cy="368300"/>
          </a:xfrm>
          <a:prstGeom prst="rect">
            <a:avLst/>
          </a:prstGeom>
          <a:noFill/>
        </p:spPr>
        <p:txBody>
          <a:bodyPr wrap="square" rtlCol="0">
            <a:spAutoFit/>
          </a:bodyPr>
          <a:p>
            <a:r>
              <a:rPr lang="en-US" altLang="zh-CN"/>
              <a:t>Command A: An Enterprise-Ready Large Language Model (Maxiumum Context Length 256K )</a:t>
            </a:r>
            <a:endParaRPr lang="en-US" altLang="zh-CN"/>
          </a:p>
        </p:txBody>
      </p:sp>
      <p:sp>
        <p:nvSpPr>
          <p:cNvPr id="7" name="文本框 6"/>
          <p:cNvSpPr txBox="1"/>
          <p:nvPr/>
        </p:nvSpPr>
        <p:spPr>
          <a:xfrm>
            <a:off x="217805" y="6324600"/>
            <a:ext cx="9076055" cy="591820"/>
          </a:xfrm>
          <a:prstGeom prst="rect">
            <a:avLst/>
          </a:prstGeom>
        </p:spPr>
        <p:txBody>
          <a:bodyPr>
            <a:noAutofit/>
          </a:bodyPr>
          <a:p>
            <a:r>
              <a:rPr lang="en-US" altLang="zh-CN" sz="1200"/>
              <a:t>[1] The Impact of Positional Encoding on Length Generalization in Transformers (NeurIPS 2023)</a:t>
            </a:r>
            <a:endParaRPr lang="en-US" altLang="zh-CN" sz="1200"/>
          </a:p>
        </p:txBody>
      </p:sp>
      <p:sp>
        <p:nvSpPr>
          <p:cNvPr id="8" name="文本框 7"/>
          <p:cNvSpPr txBox="1"/>
          <p:nvPr/>
        </p:nvSpPr>
        <p:spPr>
          <a:xfrm>
            <a:off x="8207375" y="5019040"/>
            <a:ext cx="4064000" cy="645160"/>
          </a:xfrm>
          <a:prstGeom prst="rect">
            <a:avLst/>
          </a:prstGeom>
          <a:noFill/>
        </p:spPr>
        <p:txBody>
          <a:bodyPr wrap="square" rtlCol="0">
            <a:spAutoFit/>
          </a:bodyPr>
          <a:p>
            <a:r>
              <a:rPr lang="en-US" altLang="zh-CN"/>
              <a:t>Llama 4 :</a:t>
            </a:r>
            <a:endParaRPr lang="en-US" altLang="zh-CN"/>
          </a:p>
          <a:p>
            <a:r>
              <a:rPr lang="en-US" altLang="zh-CN"/>
              <a:t>NoPE layers are used every 4 layers</a:t>
            </a:r>
            <a:endParaRPr lang="en-US" altLang="zh-CN"/>
          </a:p>
        </p:txBody>
      </p:sp>
      <p:sp>
        <p:nvSpPr>
          <p:cNvPr id="9" name="文本框 8"/>
          <p:cNvSpPr txBox="1"/>
          <p:nvPr/>
        </p:nvSpPr>
        <p:spPr>
          <a:xfrm>
            <a:off x="8207375" y="3164523"/>
            <a:ext cx="5080000" cy="645160"/>
          </a:xfrm>
          <a:prstGeom prst="rect">
            <a:avLst/>
          </a:prstGeom>
        </p:spPr>
        <p:txBody>
          <a:bodyPr>
            <a:spAutoFit/>
          </a:bodyPr>
          <a:p>
            <a:pPr marL="0" indent="0"/>
            <a:r>
              <a:rPr lang="en-US" altLang="zh-CN" b="0" i="0">
                <a:solidFill>
                  <a:srgbClr val="191B1F"/>
                </a:solidFill>
                <a:ea typeface="-apple-system"/>
                <a:cs typeface="+mn-lt"/>
              </a:rPr>
              <a:t>Llama4:</a:t>
            </a:r>
            <a:endParaRPr lang="en-US" altLang="zh-CN" b="0" i="0">
              <a:solidFill>
                <a:srgbClr val="191B1F"/>
              </a:solidFill>
              <a:ea typeface="-apple-system"/>
              <a:cs typeface="+mn-lt"/>
            </a:endParaRPr>
          </a:p>
          <a:p>
            <a:pPr marL="0" indent="0"/>
            <a:r>
              <a:rPr lang="en-US" altLang="zh-CN" b="0" i="0">
                <a:solidFill>
                  <a:srgbClr val="191B1F"/>
                </a:solidFill>
                <a:ea typeface="-apple-system"/>
                <a:cs typeface="+mn-lt"/>
              </a:rPr>
              <a:t>chunked attention length is </a:t>
            </a:r>
            <a:r>
              <a:rPr lang="en-US" altLang="zh-CN" b="0" i="0">
                <a:solidFill>
                  <a:srgbClr val="191B1F"/>
                </a:solidFill>
                <a:ea typeface="Menlo"/>
                <a:cs typeface="+mn-lt"/>
              </a:rPr>
              <a:t>8192</a:t>
            </a:r>
            <a:endParaRPr lang="en-US" altLang="zh-CN" b="0" i="0">
              <a:solidFill>
                <a:srgbClr val="191B1F"/>
              </a:solidFill>
              <a:ea typeface="Menlo"/>
              <a:cs typeface="+mn-lt"/>
            </a:endParaRPr>
          </a:p>
        </p:txBody>
      </p:sp>
    </p:spTree>
  </p:cSld>
  <p:clrMapOvr>
    <a:masterClrMapping/>
  </p:clrMapOvr>
</p:sld>
</file>

<file path=ppt/tags/tag1.xml><?xml version="1.0" encoding="utf-8"?>
<p:tagLst xmlns:p="http://schemas.openxmlformats.org/presentationml/2006/main">
  <p:tag name="TABLE_ENDDRAG_ORIGIN_RECT" val="907*409"/>
  <p:tag name="TABLE_ENDDRAG_RECT" val="17*107*907*409"/>
</p:tagLst>
</file>

<file path=ppt/tags/tag10.xml><?xml version="1.0" encoding="utf-8"?>
<p:tagLst xmlns:p="http://schemas.openxmlformats.org/presentationml/2006/main">
  <p:tag name="KSO_WM_DIAGRAM_VIRTUALLY_FRAME" val="{&quot;height&quot;:158.95,&quot;left&quot;:17.15,&quot;top&quot;:246.35,&quot;width&quot;:958.3}"/>
</p:tagLst>
</file>

<file path=ppt/tags/tag11.xml><?xml version="1.0" encoding="utf-8"?>
<p:tagLst xmlns:p="http://schemas.openxmlformats.org/presentationml/2006/main">
  <p:tag name="KSO_WM_DIAGRAM_VIRTUALLY_FRAME" val="{&quot;height&quot;:158.95,&quot;left&quot;:17.15,&quot;top&quot;:246.35,&quot;width&quot;:958.3}"/>
</p:tagLst>
</file>

<file path=ppt/tags/tag12.xml><?xml version="1.0" encoding="utf-8"?>
<p:tagLst xmlns:p="http://schemas.openxmlformats.org/presentationml/2006/main">
  <p:tag name="TABLE_ENDDRAG_ORIGIN_RECT" val="801*333"/>
  <p:tag name="TABLE_ENDDRAG_RECT" val="108*148*801*333"/>
</p:tagLst>
</file>

<file path=ppt/tags/tag2.xml><?xml version="1.0" encoding="utf-8"?>
<p:tagLst xmlns:p="http://schemas.openxmlformats.org/presentationml/2006/main">
  <p:tag name="TABLE_ENDDRAG_ORIGIN_RECT" val="942*409"/>
  <p:tag name="TABLE_ENDDRAG_RECT" val="0*104*942*409"/>
</p:tagLst>
</file>

<file path=ppt/tags/tag3.xml><?xml version="1.0" encoding="utf-8"?>
<p:tagLst xmlns:p="http://schemas.openxmlformats.org/presentationml/2006/main">
  <p:tag name="TABLE_ENDDRAG_ORIGIN_RECT" val="244*392"/>
  <p:tag name="TABLE_ENDDRAG_RECT" val="17*108*244*392"/>
</p:tagLst>
</file>

<file path=ppt/tags/tag4.xml><?xml version="1.0" encoding="utf-8"?>
<p:tagLst xmlns:p="http://schemas.openxmlformats.org/presentationml/2006/main">
  <p:tag name="KSO_WM_DIAGRAM_VIRTUALLY_FRAME" val="{&quot;height&quot;:158.95,&quot;left&quot;:17.15,&quot;top&quot;:246.35,&quot;width&quot;:958.3}"/>
</p:tagLst>
</file>

<file path=ppt/tags/tag5.xml><?xml version="1.0" encoding="utf-8"?>
<p:tagLst xmlns:p="http://schemas.openxmlformats.org/presentationml/2006/main">
  <p:tag name="KSO_WM_DIAGRAM_VIRTUALLY_FRAME" val="{&quot;height&quot;:158.95,&quot;left&quot;:17.15,&quot;top&quot;:246.35,&quot;width&quot;:958.3}"/>
</p:tagLst>
</file>

<file path=ppt/tags/tag6.xml><?xml version="1.0" encoding="utf-8"?>
<p:tagLst xmlns:p="http://schemas.openxmlformats.org/presentationml/2006/main">
  <p:tag name="KSO_WM_DIAGRAM_VIRTUALLY_FRAME" val="{&quot;height&quot;:158.95,&quot;left&quot;:17.15,&quot;top&quot;:246.35,&quot;width&quot;:958.3}"/>
</p:tagLst>
</file>

<file path=ppt/tags/tag7.xml><?xml version="1.0" encoding="utf-8"?>
<p:tagLst xmlns:p="http://schemas.openxmlformats.org/presentationml/2006/main">
  <p:tag name="KSO_WM_DIAGRAM_VIRTUALLY_FRAME" val="{&quot;height&quot;:158.95,&quot;left&quot;:17.15,&quot;top&quot;:246.35,&quot;width&quot;:958.3}"/>
</p:tagLst>
</file>

<file path=ppt/tags/tag8.xml><?xml version="1.0" encoding="utf-8"?>
<p:tagLst xmlns:p="http://schemas.openxmlformats.org/presentationml/2006/main">
  <p:tag name="KSO_WM_DIAGRAM_VIRTUALLY_FRAME" val="{&quot;height&quot;:158.95,&quot;left&quot;:17.15,&quot;top&quot;:246.35,&quot;width&quot;:958.3}"/>
</p:tagLst>
</file>

<file path=ppt/tags/tag9.xml><?xml version="1.0" encoding="utf-8"?>
<p:tagLst xmlns:p="http://schemas.openxmlformats.org/presentationml/2006/main">
  <p:tag name="KSO_WM_DIAGRAM_VIRTUALLY_FRAME" val="{&quot;height&quot;:158.95,&quot;left&quot;:17.15,&quot;top&quot;:246.35,&quot;width&quot;:958.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3645</Words>
  <Application>WPS 演示</Application>
  <PresentationFormat>宽屏</PresentationFormat>
  <Paragraphs>337</Paragraphs>
  <Slides>27</Slides>
  <Notes>18</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27</vt:i4>
      </vt:variant>
    </vt:vector>
  </HeadingPairs>
  <TitlesOfParts>
    <vt:vector size="49" baseType="lpstr">
      <vt:lpstr>Arial</vt:lpstr>
      <vt:lpstr>宋体</vt:lpstr>
      <vt:lpstr>Wingdings</vt:lpstr>
      <vt:lpstr>Hiragino Sans GB W3</vt:lpstr>
      <vt:lpstr>Adobe Heiti Std R</vt:lpstr>
      <vt:lpstr>Yu Gothic UI Semilight</vt:lpstr>
      <vt:lpstr>微软雅黑</vt:lpstr>
      <vt:lpstr>Arial</vt:lpstr>
      <vt:lpstr>等线</vt:lpstr>
      <vt:lpstr>-apple-system</vt:lpstr>
      <vt:lpstr>Segoe Print</vt:lpstr>
      <vt:lpstr>Menlo</vt:lpstr>
      <vt:lpstr>Yu Gothic UI Light</vt:lpstr>
      <vt:lpstr>Arial Unicode MS</vt:lpstr>
      <vt:lpstr>Arial Black</vt:lpstr>
      <vt:lpstr>黑体</vt:lpstr>
      <vt:lpstr>Wingdings</vt:lpstr>
      <vt:lpstr>system-ui</vt:lpstr>
      <vt:lpstr>PingFang SC</vt:lpstr>
      <vt:lpstr>Office 主题​​</vt:lpstr>
      <vt:lpstr>1_Office 主题​​</vt:lpstr>
      <vt:lpstr>5_Office 主题​​</vt:lpstr>
      <vt:lpstr>PEILab Group Meeting</vt:lpstr>
      <vt:lpstr> The Llama 4 herd: The beginning of a new era of natively multimodal AI innovation</vt:lpstr>
      <vt:lpstr> Llama 4 Models</vt:lpstr>
      <vt:lpstr> Llama 4 Models</vt:lpstr>
      <vt:lpstr> Llama Series Development</vt:lpstr>
      <vt:lpstr> MoE</vt:lpstr>
      <vt:lpstr> Multimodal </vt:lpstr>
      <vt:lpstr> Multimodal </vt:lpstr>
      <vt:lpstr> Long Context: iRoPE</vt:lpstr>
      <vt:lpstr> Long Context: chunk attention</vt:lpstr>
      <vt:lpstr> Long Context: inference time temperature scaling</vt:lpstr>
      <vt:lpstr> Long Context</vt:lpstr>
      <vt:lpstr> Long Context</vt:lpstr>
      <vt:lpstr> Pre-Training</vt:lpstr>
      <vt:lpstr> Post-Training</vt:lpstr>
      <vt:lpstr> Deepseek vs Llama 4</vt:lpstr>
      <vt:lpstr> Llama 4 cheating</vt:lpstr>
      <vt:lpstr> Llama 4 cheating</vt:lpstr>
      <vt:lpstr> Llama 4 cheating</vt:lpstr>
      <vt:lpstr> Llama 4 cheating</vt:lpstr>
      <vt:lpstr> Llama 4 cheating</vt:lpstr>
      <vt:lpstr> Llama 4 cheating</vt:lpstr>
      <vt:lpstr> Llama 4 cheating</vt:lpstr>
      <vt:lpstr> Llama 4 cheating</vt:lpstr>
      <vt:lpstr> Llama 4 cheating</vt:lpstr>
      <vt:lpstr> Llama 4 cheating</vt:lpstr>
      <vt:lpstr> Llama 4 cheating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J</cp:lastModifiedBy>
  <cp:revision>937</cp:revision>
  <cp:lastPrinted>2018-09-14T15:34:00Z</cp:lastPrinted>
  <dcterms:created xsi:type="dcterms:W3CDTF">2018-08-22T08:31:00Z</dcterms:created>
  <dcterms:modified xsi:type="dcterms:W3CDTF">2025-05-11T13:24:25Z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3167D4456ACC4C48B74D60E0B4EB77FF_12</vt:lpwstr>
  </property>
  <property fmtid="{D5CDD505-2E9C-101B-9397-08002B2CF9AE}" pid="3" name="KSOProductBuildVer">
    <vt:lpwstr>2052-12.1.0.20784</vt:lpwstr>
  </property>
</Properties>
</file>